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6" r:id="rId2"/>
    <p:sldId id="256" r:id="rId3"/>
    <p:sldId id="257" r:id="rId4"/>
    <p:sldId id="268" r:id="rId5"/>
    <p:sldId id="269" r:id="rId6"/>
    <p:sldId id="270" r:id="rId7"/>
    <p:sldId id="258" r:id="rId8"/>
    <p:sldId id="261" r:id="rId9"/>
    <p:sldId id="262" r:id="rId10"/>
    <p:sldId id="263" r:id="rId11"/>
    <p:sldId id="264" r:id="rId12"/>
    <p:sldId id="265" r:id="rId13"/>
    <p:sldId id="260" r:id="rId14"/>
    <p:sldId id="267"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9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1" y="0"/>
            <a:ext cx="14630400" cy="8229600"/>
          </a:xfrm>
          <a:prstGeom prst="rect">
            <a:avLst/>
          </a:prstGeom>
          <a:solidFill>
            <a:srgbClr val="272525"/>
          </a:solidFill>
          <a:ln/>
        </p:spPr>
      </p:sp>
      <p:sp>
        <p:nvSpPr>
          <p:cNvPr id="2" name="Shape 0">
            <a:extLst>
              <a:ext uri="{FF2B5EF4-FFF2-40B4-BE49-F238E27FC236}">
                <a16:creationId xmlns:a16="http://schemas.microsoft.com/office/drawing/2014/main" id="{A3E3E9BC-7F51-EDE3-29F9-9E98FE15D63D}"/>
              </a:ext>
            </a:extLst>
          </p:cNvPr>
          <p:cNvSpPr/>
          <p:nvPr/>
        </p:nvSpPr>
        <p:spPr>
          <a:xfrm>
            <a:off x="0" y="0"/>
            <a:ext cx="14630400" cy="8229600"/>
          </a:xfrm>
          <a:prstGeom prst="rect">
            <a:avLst/>
          </a:prstGeom>
          <a:solidFill>
            <a:srgbClr val="0C0C0C"/>
          </a:solidFill>
          <a:ln/>
        </p:spPr>
      </p:sp>
      <p:sp>
        <p:nvSpPr>
          <p:cNvPr id="6" name="TextBox 5">
            <a:extLst>
              <a:ext uri="{FF2B5EF4-FFF2-40B4-BE49-F238E27FC236}">
                <a16:creationId xmlns:a16="http://schemas.microsoft.com/office/drawing/2014/main" id="{502AD2A5-0BAA-DB25-E1E1-3D2D7192EE14}"/>
              </a:ext>
            </a:extLst>
          </p:cNvPr>
          <p:cNvSpPr txBox="1"/>
          <p:nvPr/>
        </p:nvSpPr>
        <p:spPr>
          <a:xfrm>
            <a:off x="3657600" y="3930134"/>
            <a:ext cx="7315200" cy="369332"/>
          </a:xfrm>
          <a:prstGeom prst="rect">
            <a:avLst/>
          </a:prstGeom>
          <a:noFill/>
        </p:spPr>
        <p:txBody>
          <a:bodyPr wrap="square">
            <a:spAutoFit/>
          </a:bodyPr>
          <a:lstStyle/>
          <a:p>
            <a:endParaRPr lang="en-IN" dirty="0"/>
          </a:p>
        </p:txBody>
      </p:sp>
      <p:pic>
        <p:nvPicPr>
          <p:cNvPr id="7" name="Image 0" descr="preencoded.png">
            <a:extLst>
              <a:ext uri="{FF2B5EF4-FFF2-40B4-BE49-F238E27FC236}">
                <a16:creationId xmlns:a16="http://schemas.microsoft.com/office/drawing/2014/main" id="{FB5F2DFA-9FF0-96BB-A26D-2E67053203E1}"/>
              </a:ext>
            </a:extLst>
          </p:cNvPr>
          <p:cNvPicPr>
            <a:picLocks noChangeAspect="1"/>
          </p:cNvPicPr>
          <p:nvPr/>
        </p:nvPicPr>
        <p:blipFill>
          <a:blip r:embed="rId2"/>
          <a:stretch>
            <a:fillRect/>
          </a:stretch>
        </p:blipFill>
        <p:spPr>
          <a:xfrm>
            <a:off x="0" y="0"/>
            <a:ext cx="5486400" cy="8229600"/>
          </a:xfrm>
          <a:prstGeom prst="rect">
            <a:avLst/>
          </a:prstGeom>
        </p:spPr>
      </p:pic>
      <p:sp>
        <p:nvSpPr>
          <p:cNvPr id="4" name="TextBox 3">
            <a:extLst>
              <a:ext uri="{FF2B5EF4-FFF2-40B4-BE49-F238E27FC236}">
                <a16:creationId xmlns:a16="http://schemas.microsoft.com/office/drawing/2014/main" id="{3BEFA18C-551C-D807-7BC3-5ADF8F433E69}"/>
              </a:ext>
            </a:extLst>
          </p:cNvPr>
          <p:cNvSpPr txBox="1"/>
          <p:nvPr/>
        </p:nvSpPr>
        <p:spPr>
          <a:xfrm>
            <a:off x="6099586" y="1660270"/>
            <a:ext cx="7325957" cy="3867982"/>
          </a:xfrm>
          <a:prstGeom prst="rect">
            <a:avLst/>
          </a:prstGeom>
          <a:noFill/>
        </p:spPr>
        <p:txBody>
          <a:bodyPr wrap="square" rtlCol="0">
            <a:spAutoFit/>
          </a:bodyPr>
          <a:lstStyle/>
          <a:p>
            <a:pPr lvl="3"/>
            <a:r>
              <a:rPr lang="en-IN" sz="4000" dirty="0">
                <a:solidFill>
                  <a:schemeClr val="bg1"/>
                </a:solidFill>
              </a:rPr>
              <a:t>Billing Software in Python</a:t>
            </a:r>
          </a:p>
          <a:p>
            <a:pPr lvl="3"/>
            <a:r>
              <a:rPr lang="en-IN" sz="3000" dirty="0">
                <a:solidFill>
                  <a:schemeClr val="bg1"/>
                </a:solidFill>
              </a:rPr>
              <a:t>			by</a:t>
            </a:r>
          </a:p>
          <a:p>
            <a:pPr lvl="3">
              <a:lnSpc>
                <a:spcPct val="150000"/>
              </a:lnSpc>
            </a:pPr>
            <a:r>
              <a:rPr lang="en-IN" sz="3000" dirty="0">
                <a:solidFill>
                  <a:schemeClr val="bg1"/>
                </a:solidFill>
              </a:rPr>
              <a:t>Dilshad Ahmad (10800220064)</a:t>
            </a:r>
          </a:p>
          <a:p>
            <a:pPr lvl="3">
              <a:lnSpc>
                <a:spcPct val="150000"/>
              </a:lnSpc>
            </a:pPr>
            <a:r>
              <a:rPr lang="en-IN" sz="3000" dirty="0" err="1">
                <a:solidFill>
                  <a:schemeClr val="bg1"/>
                </a:solidFill>
              </a:rPr>
              <a:t>Adrita</a:t>
            </a:r>
            <a:r>
              <a:rPr lang="en-IN" sz="3000" dirty="0">
                <a:solidFill>
                  <a:schemeClr val="bg1"/>
                </a:solidFill>
              </a:rPr>
              <a:t> Pathak (10800220080)</a:t>
            </a:r>
          </a:p>
          <a:p>
            <a:pPr lvl="3">
              <a:lnSpc>
                <a:spcPct val="150000"/>
              </a:lnSpc>
            </a:pPr>
            <a:r>
              <a:rPr lang="en-IN" sz="3000" dirty="0" err="1">
                <a:solidFill>
                  <a:schemeClr val="bg1"/>
                </a:solidFill>
              </a:rPr>
              <a:t>Meghal</a:t>
            </a:r>
            <a:r>
              <a:rPr lang="en-IN" sz="3000" dirty="0">
                <a:solidFill>
                  <a:schemeClr val="bg1"/>
                </a:solidFill>
              </a:rPr>
              <a:t> Pandey (10800220009)</a:t>
            </a:r>
          </a:p>
          <a:p>
            <a:pPr lvl="3">
              <a:lnSpc>
                <a:spcPct val="150000"/>
              </a:lnSpc>
            </a:pPr>
            <a:r>
              <a:rPr lang="en-IN" sz="3000" dirty="0">
                <a:solidFill>
                  <a:schemeClr val="bg1"/>
                </a:solidFill>
              </a:rPr>
              <a:t>Anmol Kumar Gupta (10800220041)</a:t>
            </a:r>
          </a:p>
        </p:txBody>
      </p:sp>
    </p:spTree>
    <p:extLst>
      <p:ext uri="{BB962C8B-B14F-4D97-AF65-F5344CB8AC3E}">
        <p14:creationId xmlns:p14="http://schemas.microsoft.com/office/powerpoint/2010/main" val="3030777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9081135"/>
          </a:xfrm>
          <a:prstGeom prst="rect">
            <a:avLst/>
          </a:prstGeom>
          <a:solidFill>
            <a:srgbClr val="272525"/>
          </a:solidFill>
          <a:ln/>
        </p:spPr>
      </p:sp>
      <p:sp>
        <p:nvSpPr>
          <p:cNvPr id="4" name="Text 2"/>
          <p:cNvSpPr/>
          <p:nvPr/>
        </p:nvSpPr>
        <p:spPr>
          <a:xfrm>
            <a:off x="3621167" y="427673"/>
            <a:ext cx="7388066" cy="972026"/>
          </a:xfrm>
          <a:prstGeom prst="rect">
            <a:avLst/>
          </a:prstGeom>
          <a:noFill/>
          <a:ln/>
        </p:spPr>
        <p:txBody>
          <a:bodyPr wrap="squar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Building a Simple Billing System with Python</a:t>
            </a:r>
            <a:endParaRPr lang="en-US" sz="3062" dirty="0"/>
          </a:p>
        </p:txBody>
      </p:sp>
      <p:sp>
        <p:nvSpPr>
          <p:cNvPr id="5" name="Shape 3"/>
          <p:cNvSpPr/>
          <p:nvPr/>
        </p:nvSpPr>
        <p:spPr>
          <a:xfrm>
            <a:off x="3621167" y="1710690"/>
            <a:ext cx="738783" cy="1113711"/>
          </a:xfrm>
          <a:prstGeom prst="roundRect">
            <a:avLst>
              <a:gd name="adj" fmla="val 9474"/>
            </a:avLst>
          </a:prstGeom>
          <a:solidFill>
            <a:srgbClr val="110080"/>
          </a:solidFill>
          <a:ln w="7620">
            <a:solidFill>
              <a:srgbClr val="2A1999"/>
            </a:solidFill>
            <a:prstDash val="solid"/>
          </a:ln>
        </p:spPr>
      </p:sp>
      <p:sp>
        <p:nvSpPr>
          <p:cNvPr id="6" name="Text 4"/>
          <p:cNvSpPr/>
          <p:nvPr/>
        </p:nvSpPr>
        <p:spPr>
          <a:xfrm>
            <a:off x="3784283" y="2121694"/>
            <a:ext cx="89297" cy="291584"/>
          </a:xfrm>
          <a:prstGeom prst="rect">
            <a:avLst/>
          </a:prstGeom>
          <a:noFill/>
          <a:ln/>
        </p:spPr>
        <p:txBody>
          <a:bodyPr wrap="none" rtlCol="0" anchor="t"/>
          <a:lstStyle/>
          <a:p>
            <a:pPr marL="0" indent="0" algn="ctr">
              <a:lnSpc>
                <a:spcPts val="2296"/>
              </a:lnSpc>
              <a:buNone/>
            </a:pPr>
            <a:r>
              <a:rPr lang="en-US" sz="1531" b="1" kern="0" spc="-46" dirty="0">
                <a:solidFill>
                  <a:srgbClr val="E5E0DF"/>
                </a:solidFill>
                <a:latin typeface="Inter" pitchFamily="34" charset="0"/>
                <a:ea typeface="Inter" pitchFamily="34" charset="-122"/>
                <a:cs typeface="Inter" pitchFamily="34" charset="-120"/>
              </a:rPr>
              <a:t>1</a:t>
            </a:r>
            <a:endParaRPr lang="en-US" sz="1531" dirty="0"/>
          </a:p>
        </p:txBody>
      </p:sp>
      <p:sp>
        <p:nvSpPr>
          <p:cNvPr id="7" name="Text 5"/>
          <p:cNvSpPr/>
          <p:nvPr/>
        </p:nvSpPr>
        <p:spPr>
          <a:xfrm>
            <a:off x="4515445" y="1866186"/>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Inter" pitchFamily="34" charset="0"/>
                <a:ea typeface="Inter" pitchFamily="34" charset="-122"/>
                <a:cs typeface="Inter" pitchFamily="34" charset="-120"/>
              </a:rPr>
              <a:t>1. Define Classes</a:t>
            </a:r>
            <a:endParaRPr lang="en-US" sz="1531" dirty="0"/>
          </a:p>
        </p:txBody>
      </p:sp>
      <p:sp>
        <p:nvSpPr>
          <p:cNvPr id="8" name="Text 6"/>
          <p:cNvSpPr/>
          <p:nvPr/>
        </p:nvSpPr>
        <p:spPr>
          <a:xfrm>
            <a:off x="4515445" y="2202418"/>
            <a:ext cx="6338292" cy="466487"/>
          </a:xfrm>
          <a:prstGeom prst="rect">
            <a:avLst/>
          </a:prstGeom>
          <a:noFill/>
          <a:ln/>
        </p:spPr>
        <p:txBody>
          <a:bodyPr wrap="square" rtlCol="0" anchor="t"/>
          <a:lstStyle/>
          <a:p>
            <a:pPr marL="0" indent="0" algn="l">
              <a:lnSpc>
                <a:spcPts val="1837"/>
              </a:lnSpc>
              <a:buNone/>
            </a:pPr>
            <a:r>
              <a:rPr lang="en-US" sz="1225" kern="0" spc="-24" dirty="0">
                <a:solidFill>
                  <a:srgbClr val="E5E0DF"/>
                </a:solidFill>
                <a:latin typeface="Inter" pitchFamily="34" charset="0"/>
                <a:ea typeface="Inter" pitchFamily="34" charset="-122"/>
                <a:cs typeface="Inter" pitchFamily="34" charset="-120"/>
              </a:rPr>
              <a:t>Create classes for Invoice, Item, and Customer. These classes will hold the information for each billing component. Each class should have attributes to store relevant data.</a:t>
            </a:r>
            <a:endParaRPr lang="en-US" sz="1225" dirty="0"/>
          </a:p>
        </p:txBody>
      </p:sp>
      <p:sp>
        <p:nvSpPr>
          <p:cNvPr id="9" name="Shape 7"/>
          <p:cNvSpPr/>
          <p:nvPr/>
        </p:nvSpPr>
        <p:spPr>
          <a:xfrm>
            <a:off x="4437698" y="2808714"/>
            <a:ext cx="6493788" cy="15538"/>
          </a:xfrm>
          <a:prstGeom prst="roundRect">
            <a:avLst>
              <a:gd name="adj" fmla="val 450462"/>
            </a:avLst>
          </a:prstGeom>
          <a:solidFill>
            <a:srgbClr val="2A1999"/>
          </a:solidFill>
          <a:ln/>
        </p:spPr>
      </p:sp>
      <p:sp>
        <p:nvSpPr>
          <p:cNvPr id="10" name="Shape 8"/>
          <p:cNvSpPr/>
          <p:nvPr/>
        </p:nvSpPr>
        <p:spPr>
          <a:xfrm>
            <a:off x="3621167" y="2902148"/>
            <a:ext cx="1477566" cy="1113711"/>
          </a:xfrm>
          <a:prstGeom prst="roundRect">
            <a:avLst>
              <a:gd name="adj" fmla="val 6285"/>
            </a:avLst>
          </a:prstGeom>
          <a:solidFill>
            <a:srgbClr val="110080"/>
          </a:solidFill>
          <a:ln w="7620">
            <a:solidFill>
              <a:srgbClr val="2A1999"/>
            </a:solidFill>
            <a:prstDash val="solid"/>
          </a:ln>
        </p:spPr>
      </p:sp>
      <p:sp>
        <p:nvSpPr>
          <p:cNvPr id="11" name="Text 9"/>
          <p:cNvSpPr/>
          <p:nvPr/>
        </p:nvSpPr>
        <p:spPr>
          <a:xfrm>
            <a:off x="3784283" y="3313152"/>
            <a:ext cx="116681" cy="291584"/>
          </a:xfrm>
          <a:prstGeom prst="rect">
            <a:avLst/>
          </a:prstGeom>
          <a:noFill/>
          <a:ln/>
        </p:spPr>
        <p:txBody>
          <a:bodyPr wrap="none" rtlCol="0" anchor="t"/>
          <a:lstStyle/>
          <a:p>
            <a:pPr marL="0" indent="0" algn="ctr">
              <a:lnSpc>
                <a:spcPts val="2296"/>
              </a:lnSpc>
              <a:buNone/>
            </a:pPr>
            <a:r>
              <a:rPr lang="en-US" sz="1531" b="1" kern="0" spc="-46" dirty="0">
                <a:solidFill>
                  <a:srgbClr val="E5E0DF"/>
                </a:solidFill>
                <a:latin typeface="Inter" pitchFamily="34" charset="0"/>
                <a:ea typeface="Inter" pitchFamily="34" charset="-122"/>
                <a:cs typeface="Inter" pitchFamily="34" charset="-120"/>
              </a:rPr>
              <a:t>2</a:t>
            </a:r>
            <a:endParaRPr lang="en-US" sz="1531" dirty="0"/>
          </a:p>
        </p:txBody>
      </p:sp>
      <p:sp>
        <p:nvSpPr>
          <p:cNvPr id="12" name="Text 10"/>
          <p:cNvSpPr/>
          <p:nvPr/>
        </p:nvSpPr>
        <p:spPr>
          <a:xfrm>
            <a:off x="5254228" y="3057644"/>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Inter" pitchFamily="34" charset="0"/>
                <a:ea typeface="Inter" pitchFamily="34" charset="-122"/>
                <a:cs typeface="Inter" pitchFamily="34" charset="-120"/>
              </a:rPr>
              <a:t>2. User Interface</a:t>
            </a:r>
            <a:endParaRPr lang="en-US" sz="1531" dirty="0"/>
          </a:p>
        </p:txBody>
      </p:sp>
      <p:sp>
        <p:nvSpPr>
          <p:cNvPr id="13" name="Text 11"/>
          <p:cNvSpPr/>
          <p:nvPr/>
        </p:nvSpPr>
        <p:spPr>
          <a:xfrm>
            <a:off x="5254228" y="3393877"/>
            <a:ext cx="5599509" cy="466487"/>
          </a:xfrm>
          <a:prstGeom prst="rect">
            <a:avLst/>
          </a:prstGeom>
          <a:noFill/>
          <a:ln/>
        </p:spPr>
        <p:txBody>
          <a:bodyPr wrap="square" rtlCol="0" anchor="t"/>
          <a:lstStyle/>
          <a:p>
            <a:pPr marL="0" indent="0" algn="l">
              <a:lnSpc>
                <a:spcPts val="1837"/>
              </a:lnSpc>
              <a:buNone/>
            </a:pPr>
            <a:r>
              <a:rPr lang="en-US" sz="1225" kern="0" spc="-24" dirty="0">
                <a:solidFill>
                  <a:srgbClr val="E5E0DF"/>
                </a:solidFill>
                <a:latin typeface="Inter" pitchFamily="34" charset="0"/>
                <a:ea typeface="Inter" pitchFamily="34" charset="-122"/>
                <a:cs typeface="Inter" pitchFamily="34" charset="-120"/>
              </a:rPr>
              <a:t>Develop a user interface using a library like Tkinter. This UI should allow users to input invoice details, add items, and select customers.</a:t>
            </a:r>
            <a:endParaRPr lang="en-US" sz="1225" dirty="0"/>
          </a:p>
        </p:txBody>
      </p:sp>
      <p:sp>
        <p:nvSpPr>
          <p:cNvPr id="14" name="Shape 12"/>
          <p:cNvSpPr/>
          <p:nvPr/>
        </p:nvSpPr>
        <p:spPr>
          <a:xfrm>
            <a:off x="5176480" y="4000173"/>
            <a:ext cx="5755005" cy="15538"/>
          </a:xfrm>
          <a:prstGeom prst="roundRect">
            <a:avLst>
              <a:gd name="adj" fmla="val 450462"/>
            </a:avLst>
          </a:prstGeom>
          <a:solidFill>
            <a:srgbClr val="2A1999"/>
          </a:solidFill>
          <a:ln/>
        </p:spPr>
      </p:sp>
      <p:sp>
        <p:nvSpPr>
          <p:cNvPr id="15" name="Shape 13"/>
          <p:cNvSpPr/>
          <p:nvPr/>
        </p:nvSpPr>
        <p:spPr>
          <a:xfrm>
            <a:off x="3621167" y="4093607"/>
            <a:ext cx="2216348" cy="1346954"/>
          </a:xfrm>
          <a:prstGeom prst="roundRect">
            <a:avLst>
              <a:gd name="adj" fmla="val 5196"/>
            </a:avLst>
          </a:prstGeom>
          <a:solidFill>
            <a:srgbClr val="110080"/>
          </a:solidFill>
          <a:ln w="7620">
            <a:solidFill>
              <a:srgbClr val="2A1999"/>
            </a:solidFill>
            <a:prstDash val="solid"/>
          </a:ln>
        </p:spPr>
      </p:sp>
      <p:sp>
        <p:nvSpPr>
          <p:cNvPr id="16" name="Text 14"/>
          <p:cNvSpPr/>
          <p:nvPr/>
        </p:nvSpPr>
        <p:spPr>
          <a:xfrm>
            <a:off x="3784283" y="4621292"/>
            <a:ext cx="122396" cy="291584"/>
          </a:xfrm>
          <a:prstGeom prst="rect">
            <a:avLst/>
          </a:prstGeom>
          <a:noFill/>
          <a:ln/>
        </p:spPr>
        <p:txBody>
          <a:bodyPr wrap="none" rtlCol="0" anchor="t"/>
          <a:lstStyle/>
          <a:p>
            <a:pPr marL="0" indent="0" algn="ctr">
              <a:lnSpc>
                <a:spcPts val="2296"/>
              </a:lnSpc>
              <a:buNone/>
            </a:pPr>
            <a:r>
              <a:rPr lang="en-US" sz="1531" b="1" kern="0" spc="-46" dirty="0">
                <a:solidFill>
                  <a:srgbClr val="E5E0DF"/>
                </a:solidFill>
                <a:latin typeface="Inter" pitchFamily="34" charset="0"/>
                <a:ea typeface="Inter" pitchFamily="34" charset="-122"/>
                <a:cs typeface="Inter" pitchFamily="34" charset="-120"/>
              </a:rPr>
              <a:t>3</a:t>
            </a:r>
            <a:endParaRPr lang="en-US" sz="1531" dirty="0"/>
          </a:p>
        </p:txBody>
      </p:sp>
      <p:sp>
        <p:nvSpPr>
          <p:cNvPr id="17" name="Text 15"/>
          <p:cNvSpPr/>
          <p:nvPr/>
        </p:nvSpPr>
        <p:spPr>
          <a:xfrm>
            <a:off x="5993011" y="4249103"/>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Inter" pitchFamily="34" charset="0"/>
                <a:ea typeface="Inter" pitchFamily="34" charset="-122"/>
                <a:cs typeface="Inter" pitchFamily="34" charset="-120"/>
              </a:rPr>
              <a:t>3. Functionality</a:t>
            </a:r>
            <a:endParaRPr lang="en-US" sz="1531" dirty="0"/>
          </a:p>
        </p:txBody>
      </p:sp>
      <p:sp>
        <p:nvSpPr>
          <p:cNvPr id="18" name="Text 16"/>
          <p:cNvSpPr/>
          <p:nvPr/>
        </p:nvSpPr>
        <p:spPr>
          <a:xfrm>
            <a:off x="5993011" y="4585335"/>
            <a:ext cx="4860727" cy="699730"/>
          </a:xfrm>
          <a:prstGeom prst="rect">
            <a:avLst/>
          </a:prstGeom>
          <a:noFill/>
          <a:ln/>
        </p:spPr>
        <p:txBody>
          <a:bodyPr wrap="square" rtlCol="0" anchor="t"/>
          <a:lstStyle/>
          <a:p>
            <a:pPr marL="0" indent="0" algn="l">
              <a:lnSpc>
                <a:spcPts val="1837"/>
              </a:lnSpc>
              <a:buNone/>
            </a:pPr>
            <a:r>
              <a:rPr lang="en-US" sz="1225" kern="0" spc="-24" dirty="0">
                <a:solidFill>
                  <a:srgbClr val="E5E0DF"/>
                </a:solidFill>
                <a:latin typeface="Inter" pitchFamily="34" charset="0"/>
                <a:ea typeface="Inter" pitchFamily="34" charset="-122"/>
                <a:cs typeface="Inter" pitchFamily="34" charset="-120"/>
              </a:rPr>
              <a:t>Implement methods for generating invoices, calculating totals, and saving invoice data. This functionality should be integrated into the UI.</a:t>
            </a:r>
            <a:endParaRPr lang="en-US" sz="1225" dirty="0"/>
          </a:p>
        </p:txBody>
      </p:sp>
      <p:sp>
        <p:nvSpPr>
          <p:cNvPr id="19" name="Shape 17"/>
          <p:cNvSpPr/>
          <p:nvPr/>
        </p:nvSpPr>
        <p:spPr>
          <a:xfrm>
            <a:off x="5915263" y="5424874"/>
            <a:ext cx="5016222" cy="15538"/>
          </a:xfrm>
          <a:prstGeom prst="roundRect">
            <a:avLst>
              <a:gd name="adj" fmla="val 450462"/>
            </a:avLst>
          </a:prstGeom>
          <a:solidFill>
            <a:srgbClr val="2A1999"/>
          </a:solidFill>
          <a:ln/>
        </p:spPr>
      </p:sp>
      <p:sp>
        <p:nvSpPr>
          <p:cNvPr id="20" name="Shape 18"/>
          <p:cNvSpPr/>
          <p:nvPr/>
        </p:nvSpPr>
        <p:spPr>
          <a:xfrm>
            <a:off x="3621167" y="5518309"/>
            <a:ext cx="2955131" cy="1346954"/>
          </a:xfrm>
          <a:prstGeom prst="roundRect">
            <a:avLst>
              <a:gd name="adj" fmla="val 5196"/>
            </a:avLst>
          </a:prstGeom>
          <a:solidFill>
            <a:srgbClr val="110080"/>
          </a:solidFill>
          <a:ln w="7620">
            <a:solidFill>
              <a:srgbClr val="2A1999"/>
            </a:solidFill>
            <a:prstDash val="solid"/>
          </a:ln>
        </p:spPr>
      </p:sp>
      <p:sp>
        <p:nvSpPr>
          <p:cNvPr id="21" name="Text 19"/>
          <p:cNvSpPr/>
          <p:nvPr/>
        </p:nvSpPr>
        <p:spPr>
          <a:xfrm>
            <a:off x="3784283" y="6045994"/>
            <a:ext cx="125968" cy="291584"/>
          </a:xfrm>
          <a:prstGeom prst="rect">
            <a:avLst/>
          </a:prstGeom>
          <a:noFill/>
          <a:ln/>
        </p:spPr>
        <p:txBody>
          <a:bodyPr wrap="none" rtlCol="0" anchor="t"/>
          <a:lstStyle/>
          <a:p>
            <a:pPr marL="0" indent="0" algn="ctr">
              <a:lnSpc>
                <a:spcPts val="2296"/>
              </a:lnSpc>
              <a:buNone/>
            </a:pPr>
            <a:r>
              <a:rPr lang="en-US" sz="1531" b="1" kern="0" spc="-46" dirty="0">
                <a:solidFill>
                  <a:srgbClr val="E5E0DF"/>
                </a:solidFill>
                <a:latin typeface="Inter" pitchFamily="34" charset="0"/>
                <a:ea typeface="Inter" pitchFamily="34" charset="-122"/>
                <a:cs typeface="Inter" pitchFamily="34" charset="-120"/>
              </a:rPr>
              <a:t>4</a:t>
            </a:r>
            <a:endParaRPr lang="en-US" sz="1531" dirty="0"/>
          </a:p>
        </p:txBody>
      </p:sp>
      <p:sp>
        <p:nvSpPr>
          <p:cNvPr id="22" name="Text 20"/>
          <p:cNvSpPr/>
          <p:nvPr/>
        </p:nvSpPr>
        <p:spPr>
          <a:xfrm>
            <a:off x="6731794" y="5673804"/>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Inter" pitchFamily="34" charset="0"/>
                <a:ea typeface="Inter" pitchFamily="34" charset="-122"/>
                <a:cs typeface="Inter" pitchFamily="34" charset="-120"/>
              </a:rPr>
              <a:t>4. Testing</a:t>
            </a:r>
            <a:endParaRPr lang="en-US" sz="1531" dirty="0"/>
          </a:p>
        </p:txBody>
      </p:sp>
      <p:sp>
        <p:nvSpPr>
          <p:cNvPr id="23" name="Text 21"/>
          <p:cNvSpPr/>
          <p:nvPr/>
        </p:nvSpPr>
        <p:spPr>
          <a:xfrm>
            <a:off x="6731794" y="6010037"/>
            <a:ext cx="4121944" cy="699730"/>
          </a:xfrm>
          <a:prstGeom prst="rect">
            <a:avLst/>
          </a:prstGeom>
          <a:noFill/>
          <a:ln/>
        </p:spPr>
        <p:txBody>
          <a:bodyPr wrap="square" rtlCol="0" anchor="t"/>
          <a:lstStyle/>
          <a:p>
            <a:pPr marL="0" indent="0" algn="l">
              <a:lnSpc>
                <a:spcPts val="1837"/>
              </a:lnSpc>
              <a:buNone/>
            </a:pPr>
            <a:r>
              <a:rPr lang="en-US" sz="1225" kern="0" spc="-24" dirty="0">
                <a:solidFill>
                  <a:srgbClr val="E5E0DF"/>
                </a:solidFill>
                <a:latin typeface="Inter" pitchFamily="34" charset="0"/>
                <a:ea typeface="Inter" pitchFamily="34" charset="-122"/>
                <a:cs typeface="Inter" pitchFamily="34" charset="-120"/>
              </a:rPr>
              <a:t>Thoroughly test the billing system with sample data. Verify that invoices are generated accurately and data is stored correctly.</a:t>
            </a:r>
            <a:endParaRPr lang="en-US" sz="1225" dirty="0"/>
          </a:p>
        </p:txBody>
      </p:sp>
      <p:sp>
        <p:nvSpPr>
          <p:cNvPr id="24" name="Shape 22"/>
          <p:cNvSpPr/>
          <p:nvPr/>
        </p:nvSpPr>
        <p:spPr>
          <a:xfrm>
            <a:off x="6654046" y="6849576"/>
            <a:ext cx="4277439" cy="15538"/>
          </a:xfrm>
          <a:prstGeom prst="roundRect">
            <a:avLst>
              <a:gd name="adj" fmla="val 450462"/>
            </a:avLst>
          </a:prstGeom>
          <a:solidFill>
            <a:srgbClr val="2A1999"/>
          </a:solidFill>
          <a:ln/>
        </p:spPr>
      </p:sp>
      <p:sp>
        <p:nvSpPr>
          <p:cNvPr id="25" name="Shape 23"/>
          <p:cNvSpPr/>
          <p:nvPr/>
        </p:nvSpPr>
        <p:spPr>
          <a:xfrm>
            <a:off x="3621167" y="6943011"/>
            <a:ext cx="3694033" cy="1710452"/>
          </a:xfrm>
          <a:prstGeom prst="roundRect">
            <a:avLst>
              <a:gd name="adj" fmla="val 4092"/>
            </a:avLst>
          </a:prstGeom>
          <a:solidFill>
            <a:srgbClr val="110080"/>
          </a:solidFill>
          <a:ln w="7620">
            <a:solidFill>
              <a:srgbClr val="2A1999"/>
            </a:solidFill>
            <a:prstDash val="solid"/>
          </a:ln>
        </p:spPr>
      </p:sp>
      <p:sp>
        <p:nvSpPr>
          <p:cNvPr id="26" name="Text 24"/>
          <p:cNvSpPr/>
          <p:nvPr/>
        </p:nvSpPr>
        <p:spPr>
          <a:xfrm>
            <a:off x="3784283" y="7652385"/>
            <a:ext cx="119420" cy="291584"/>
          </a:xfrm>
          <a:prstGeom prst="rect">
            <a:avLst/>
          </a:prstGeom>
          <a:noFill/>
          <a:ln/>
        </p:spPr>
        <p:txBody>
          <a:bodyPr wrap="none" rtlCol="0" anchor="t"/>
          <a:lstStyle/>
          <a:p>
            <a:pPr marL="0" indent="0" algn="ctr">
              <a:lnSpc>
                <a:spcPts val="2296"/>
              </a:lnSpc>
              <a:buNone/>
            </a:pPr>
            <a:r>
              <a:rPr lang="en-US" sz="1531" b="1" kern="0" spc="-46" dirty="0">
                <a:solidFill>
                  <a:srgbClr val="E5E0DF"/>
                </a:solidFill>
                <a:latin typeface="Inter" pitchFamily="34" charset="0"/>
                <a:ea typeface="Inter" pitchFamily="34" charset="-122"/>
                <a:cs typeface="Inter" pitchFamily="34" charset="-120"/>
              </a:rPr>
              <a:t>5</a:t>
            </a:r>
            <a:endParaRPr lang="en-US" sz="1531" dirty="0"/>
          </a:p>
        </p:txBody>
      </p:sp>
      <p:sp>
        <p:nvSpPr>
          <p:cNvPr id="27" name="Text 25"/>
          <p:cNvSpPr/>
          <p:nvPr/>
        </p:nvSpPr>
        <p:spPr>
          <a:xfrm>
            <a:off x="7470695" y="6985634"/>
            <a:ext cx="3383042" cy="1399461"/>
          </a:xfrm>
          <a:prstGeom prst="rect">
            <a:avLst/>
          </a:prstGeom>
          <a:noFill/>
          <a:ln/>
        </p:spPr>
        <p:txBody>
          <a:bodyPr wrap="square" rtlCol="0" anchor="t"/>
          <a:lstStyle/>
          <a:p>
            <a:pPr marL="0" indent="0" algn="l">
              <a:lnSpc>
                <a:spcPts val="1837"/>
              </a:lnSpc>
              <a:buNone/>
            </a:pPr>
            <a:r>
              <a:rPr lang="en-US" sz="1225" kern="0" spc="-24" dirty="0">
                <a:solidFill>
                  <a:srgbClr val="E5E0DF"/>
                </a:solidFill>
                <a:latin typeface="Inter" pitchFamily="34" charset="0"/>
                <a:ea typeface="Inter" pitchFamily="34" charset="-122"/>
                <a:cs typeface="Inter" pitchFamily="34" charset="-120"/>
              </a:rPr>
              <a:t>Building a basic billing system with Python involves defining relevant classes, developing a user interface, implementing core functionality, and thoroughly testing the system. These steps ensure that the system is robust and reliable, meeting the needs of your business.</a:t>
            </a:r>
            <a:endParaRPr lang="en-US" sz="12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3758" y="682347"/>
            <a:ext cx="4390430" cy="500658"/>
          </a:xfrm>
          <a:prstGeom prst="rect">
            <a:avLst/>
          </a:prstGeom>
          <a:noFill/>
          <a:ln/>
        </p:spPr>
        <p:txBody>
          <a:bodyPr wrap="none" rtlCol="0" anchor="t"/>
          <a:lstStyle/>
          <a:p>
            <a:pPr marL="0" indent="0">
              <a:lnSpc>
                <a:spcPts val="3942"/>
              </a:lnSpc>
              <a:buNone/>
            </a:pPr>
            <a:r>
              <a:rPr lang="en-US" sz="3153" b="1" kern="0" spc="-95" dirty="0">
                <a:solidFill>
                  <a:srgbClr val="FFFFFF"/>
                </a:solidFill>
                <a:latin typeface="Inter" pitchFamily="34" charset="0"/>
                <a:ea typeface="Inter" pitchFamily="34" charset="-122"/>
                <a:cs typeface="Inter" pitchFamily="34" charset="-120"/>
              </a:rPr>
              <a:t>Example Code Snippets</a:t>
            </a:r>
            <a:endParaRPr lang="en-US" sz="3153" dirty="0"/>
          </a:p>
        </p:txBody>
      </p:sp>
      <p:sp>
        <p:nvSpPr>
          <p:cNvPr id="6" name="Text 3"/>
          <p:cNvSpPr/>
          <p:nvPr/>
        </p:nvSpPr>
        <p:spPr>
          <a:xfrm>
            <a:off x="6253758" y="1423273"/>
            <a:ext cx="7609284" cy="720447"/>
          </a:xfrm>
          <a:prstGeom prst="rect">
            <a:avLst/>
          </a:prstGeom>
          <a:noFill/>
          <a:ln/>
        </p:spPr>
        <p:txBody>
          <a:bodyPr wrap="square" rtlCol="0" anchor="t"/>
          <a:lstStyle/>
          <a:p>
            <a:pPr marL="0" indent="0">
              <a:lnSpc>
                <a:spcPts val="1892"/>
              </a:lnSpc>
              <a:buNone/>
            </a:pPr>
            <a:r>
              <a:rPr lang="en-US" sz="1261" kern="0" spc="-25" dirty="0">
                <a:solidFill>
                  <a:srgbClr val="E5E0DF"/>
                </a:solidFill>
                <a:latin typeface="Inter" pitchFamily="34" charset="0"/>
                <a:ea typeface="Inter" pitchFamily="34" charset="-122"/>
                <a:cs typeface="Inter" pitchFamily="34" charset="-120"/>
              </a:rPr>
              <a:t>Let's explore some Python code snippets demonstrating key billing software functionalities. This example generates a basic invoice with customer and item details, showcasing Python's power for structured data manipulation.</a:t>
            </a:r>
            <a:endParaRPr lang="en-US" sz="1261" dirty="0"/>
          </a:p>
        </p:txBody>
      </p:sp>
      <p:sp>
        <p:nvSpPr>
          <p:cNvPr id="7" name="Text 4"/>
          <p:cNvSpPr/>
          <p:nvPr/>
        </p:nvSpPr>
        <p:spPr>
          <a:xfrm>
            <a:off x="6253758" y="2323862"/>
            <a:ext cx="7609284" cy="720447"/>
          </a:xfrm>
          <a:prstGeom prst="rect">
            <a:avLst/>
          </a:prstGeom>
          <a:noFill/>
          <a:ln/>
        </p:spPr>
        <p:txBody>
          <a:bodyPr wrap="square" rtlCol="0" anchor="t"/>
          <a:lstStyle/>
          <a:p>
            <a:pPr marL="0" indent="0">
              <a:lnSpc>
                <a:spcPts val="1892"/>
              </a:lnSpc>
              <a:buNone/>
            </a:pPr>
            <a:r>
              <a:rPr lang="en-US" sz="1261" kern="0" spc="-25" dirty="0">
                <a:solidFill>
                  <a:srgbClr val="E5E0DF"/>
                </a:solidFill>
                <a:latin typeface="Inter" pitchFamily="34" charset="0"/>
                <a:ea typeface="Inter" pitchFamily="34" charset="-122"/>
                <a:cs typeface="Inter" pitchFamily="34" charset="-120"/>
              </a:rPr>
              <a:t>The code utilizes the `csv` module for file handling and the `datetime` module for timestamps. The invoice data is formatted and written to a CSV file, demonstrating Python's flexibility for data organization and export.</a:t>
            </a:r>
            <a:endParaRPr lang="en-US" sz="1261" dirty="0"/>
          </a:p>
        </p:txBody>
      </p:sp>
      <p:sp>
        <p:nvSpPr>
          <p:cNvPr id="8" name="Shape 5"/>
          <p:cNvSpPr/>
          <p:nvPr/>
        </p:nvSpPr>
        <p:spPr>
          <a:xfrm>
            <a:off x="6253758" y="3224451"/>
            <a:ext cx="7609284" cy="4322802"/>
          </a:xfrm>
          <a:prstGeom prst="roundRect">
            <a:avLst>
              <a:gd name="adj" fmla="val 1668"/>
            </a:avLst>
          </a:prstGeom>
          <a:solidFill>
            <a:srgbClr val="0A004D"/>
          </a:solidFill>
          <a:ln/>
        </p:spPr>
      </p:sp>
      <p:sp>
        <p:nvSpPr>
          <p:cNvPr id="9" name="Shape 6"/>
          <p:cNvSpPr/>
          <p:nvPr/>
        </p:nvSpPr>
        <p:spPr>
          <a:xfrm>
            <a:off x="6245781" y="3224451"/>
            <a:ext cx="7625239" cy="4322802"/>
          </a:xfrm>
          <a:prstGeom prst="roundRect">
            <a:avLst>
              <a:gd name="adj" fmla="val 556"/>
            </a:avLst>
          </a:prstGeom>
          <a:solidFill>
            <a:srgbClr val="0A004D"/>
          </a:solidFill>
          <a:ln/>
        </p:spPr>
      </p:sp>
      <p:sp>
        <p:nvSpPr>
          <p:cNvPr id="10" name="Text 7"/>
          <p:cNvSpPr/>
          <p:nvPr/>
        </p:nvSpPr>
        <p:spPr>
          <a:xfrm>
            <a:off x="6405920" y="3344585"/>
            <a:ext cx="7304961" cy="4082534"/>
          </a:xfrm>
          <a:prstGeom prst="rect">
            <a:avLst/>
          </a:prstGeom>
          <a:noFill/>
          <a:ln/>
        </p:spPr>
        <p:txBody>
          <a:bodyPr wrap="square" rtlCol="0" anchor="t"/>
          <a:lstStyle/>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from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tkinter</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import *</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import random</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class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Bill_App</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def _</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init</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_(</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 root</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self.root.geometry</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("1300x700+0+0")</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self.root.maxsize</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(width = 1280,height = 700)</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self.root.minsize</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(width = 1280,height = 700)</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IN" sz="2400" dirty="0" err="1">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self.root.title</a:t>
            </a:r>
            <a:r>
              <a:rPr lang="en-IN" sz="2400" dirty="0">
                <a:solidFill>
                  <a:schemeClr val="accent1">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("Billing Software")</a:t>
            </a:r>
            <a:endParaRPr lang="en-IN" sz="2400" dirty="0">
              <a:solidFill>
                <a:schemeClr val="accent1">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tabLst>
                <a:tab pos="815340" algn="l"/>
              </a:tabLst>
            </a:pPr>
            <a:r>
              <a:rPr lang="en-IN" sz="1800" dirty="0">
                <a:effectLst/>
                <a:latin typeface="Times New Roman" panose="02020603050405020304" pitchFamily="18" charset="0"/>
                <a:ea typeface="Calibri" panose="020F0502020204030204" pitchFamily="34" charset="0"/>
                <a:cs typeface="Arial" panose="020B0604020202020204" pitchFamily="34" charset="0"/>
              </a:rPr>
              <a:t>        </a:t>
            </a:r>
            <a:r>
              <a:rPr lang="en-US" sz="1261" kern="0" spc="-25" dirty="0">
                <a:solidFill>
                  <a:srgbClr val="E5E0DF"/>
                </a:solidFill>
                <a:highlight>
                  <a:srgbClr val="0A004D"/>
                </a:highlight>
                <a:latin typeface="Consolas" pitchFamily="34" charset="0"/>
                <a:ea typeface="Consolas" pitchFamily="34" charset="-122"/>
                <a:cs typeface="Consolas" pitchFamily="34" charset="-120"/>
              </a:rPr>
              <a:t>
</a:t>
            </a:r>
            <a:endParaRPr lang="en-US" sz="12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462564"/>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Benefits of Using Python for Billing Software</a:t>
            </a:r>
            <a:endParaRPr lang="en-US" sz="4374" dirty="0"/>
          </a:p>
        </p:txBody>
      </p:sp>
      <p:sp>
        <p:nvSpPr>
          <p:cNvPr id="6" name="Text 3"/>
          <p:cNvSpPr/>
          <p:nvPr/>
        </p:nvSpPr>
        <p:spPr>
          <a:xfrm>
            <a:off x="6319599" y="3184565"/>
            <a:ext cx="7477601" cy="1666280"/>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Python offers numerous advantages for building billing software. It's a versatile language known for its readability and ease of use, making it ideal for developers of all skill levels. The extensive Python ecosystem provides a wide range of libraries tailored for billing functionalities, such as invoice generation, payment processing, and reporting.</a:t>
            </a:r>
            <a:endParaRPr lang="en-US" sz="1750" dirty="0"/>
          </a:p>
        </p:txBody>
      </p:sp>
      <p:sp>
        <p:nvSpPr>
          <p:cNvPr id="7" name="Text 4"/>
          <p:cNvSpPr/>
          <p:nvPr/>
        </p:nvSpPr>
        <p:spPr>
          <a:xfrm>
            <a:off x="6319599" y="5100757"/>
            <a:ext cx="7477601" cy="1666280"/>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Python's strong community support ensures ample resources, tutorials, and documentation for developers. This simplifies the development process and provides quick solutions to common challenges. The language's scalability allows for handling large volumes of data and transactions, making it suitable for businesses of all sizes.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054536" y="793075"/>
            <a:ext cx="7342191" cy="583049"/>
          </a:xfrm>
          <a:prstGeom prst="rect">
            <a:avLst/>
          </a:prstGeom>
          <a:noFill/>
          <a:ln/>
        </p:spPr>
        <p:txBody>
          <a:bodyPr wrap="none" rtlCol="0" anchor="t"/>
          <a:lstStyle/>
          <a:p>
            <a:pPr marL="0" indent="0">
              <a:lnSpc>
                <a:spcPts val="4592"/>
              </a:lnSpc>
              <a:buNone/>
            </a:pPr>
            <a:r>
              <a:rPr lang="en-US" sz="3673" b="1" kern="0" spc="-110" dirty="0">
                <a:solidFill>
                  <a:srgbClr val="FFFFFF"/>
                </a:solidFill>
                <a:latin typeface="Inter" pitchFamily="34" charset="0"/>
                <a:ea typeface="Inter" pitchFamily="34" charset="-122"/>
                <a:cs typeface="Inter" pitchFamily="34" charset="-120"/>
              </a:rPr>
              <a:t>Additional Scope Payment Processing</a:t>
            </a:r>
            <a:endParaRPr lang="en-US" sz="3673" dirty="0"/>
          </a:p>
        </p:txBody>
      </p:sp>
      <p:sp>
        <p:nvSpPr>
          <p:cNvPr id="6" name="Shape 3"/>
          <p:cNvSpPr/>
          <p:nvPr/>
        </p:nvSpPr>
        <p:spPr>
          <a:xfrm>
            <a:off x="1315760" y="1655921"/>
            <a:ext cx="37267" cy="5780484"/>
          </a:xfrm>
          <a:prstGeom prst="roundRect">
            <a:avLst>
              <a:gd name="adj" fmla="val 225327"/>
            </a:avLst>
          </a:prstGeom>
          <a:solidFill>
            <a:srgbClr val="2A1999"/>
          </a:solidFill>
          <a:ln/>
        </p:spPr>
      </p:sp>
      <p:sp>
        <p:nvSpPr>
          <p:cNvPr id="7" name="Shape 4"/>
          <p:cNvSpPr/>
          <p:nvPr/>
        </p:nvSpPr>
        <p:spPr>
          <a:xfrm>
            <a:off x="1544241" y="2057102"/>
            <a:ext cx="653058" cy="37267"/>
          </a:xfrm>
          <a:prstGeom prst="roundRect">
            <a:avLst>
              <a:gd name="adj" fmla="val 225327"/>
            </a:avLst>
          </a:prstGeom>
          <a:solidFill>
            <a:srgbClr val="2A1999"/>
          </a:solidFill>
          <a:ln/>
        </p:spPr>
      </p:sp>
      <p:sp>
        <p:nvSpPr>
          <p:cNvPr id="8" name="Shape 5"/>
          <p:cNvSpPr/>
          <p:nvPr/>
        </p:nvSpPr>
        <p:spPr>
          <a:xfrm>
            <a:off x="1124426" y="1865828"/>
            <a:ext cx="419814" cy="419814"/>
          </a:xfrm>
          <a:prstGeom prst="roundRect">
            <a:avLst>
              <a:gd name="adj" fmla="val 20002"/>
            </a:avLst>
          </a:prstGeom>
          <a:solidFill>
            <a:srgbClr val="110080"/>
          </a:solidFill>
          <a:ln w="7620">
            <a:solidFill>
              <a:srgbClr val="2A1999"/>
            </a:solidFill>
            <a:prstDash val="solid"/>
          </a:ln>
        </p:spPr>
      </p:sp>
      <p:sp>
        <p:nvSpPr>
          <p:cNvPr id="9" name="Text 6"/>
          <p:cNvSpPr/>
          <p:nvPr/>
        </p:nvSpPr>
        <p:spPr>
          <a:xfrm>
            <a:off x="1270040" y="1935718"/>
            <a:ext cx="128588" cy="279916"/>
          </a:xfrm>
          <a:prstGeom prst="rect">
            <a:avLst/>
          </a:prstGeom>
          <a:noFill/>
          <a:ln/>
        </p:spPr>
        <p:txBody>
          <a:bodyPr wrap="none" rtlCol="0" anchor="t"/>
          <a:lstStyle/>
          <a:p>
            <a:pPr marL="0" indent="0" algn="ctr">
              <a:lnSpc>
                <a:spcPts val="2204"/>
              </a:lnSpc>
              <a:buNone/>
            </a:pPr>
            <a:r>
              <a:rPr lang="en-US" sz="2204" b="1" kern="0" spc="-66" dirty="0">
                <a:solidFill>
                  <a:srgbClr val="E5E0DF"/>
                </a:solidFill>
                <a:latin typeface="Inter" pitchFamily="34" charset="0"/>
                <a:ea typeface="Inter" pitchFamily="34" charset="-122"/>
                <a:cs typeface="Inter" pitchFamily="34" charset="-120"/>
              </a:rPr>
              <a:t>1</a:t>
            </a:r>
            <a:endParaRPr lang="en-US" sz="2204" dirty="0"/>
          </a:p>
        </p:txBody>
      </p:sp>
      <p:sp>
        <p:nvSpPr>
          <p:cNvPr id="10" name="Text 7"/>
          <p:cNvSpPr/>
          <p:nvPr/>
        </p:nvSpPr>
        <p:spPr>
          <a:xfrm>
            <a:off x="2360652" y="1842492"/>
            <a:ext cx="3828098" cy="291465"/>
          </a:xfrm>
          <a:prstGeom prst="rect">
            <a:avLst/>
          </a:prstGeom>
          <a:noFill/>
          <a:ln/>
        </p:spPr>
        <p:txBody>
          <a:bodyPr wrap="none" rtlCol="0" anchor="t"/>
          <a:lstStyle/>
          <a:p>
            <a:pPr marL="0" indent="0" algn="l">
              <a:lnSpc>
                <a:spcPts val="2296"/>
              </a:lnSpc>
              <a:buNone/>
            </a:pPr>
            <a:r>
              <a:rPr lang="en-US" sz="1837" b="1" kern="0" spc="-55" dirty="0">
                <a:solidFill>
                  <a:srgbClr val="E5E0DF"/>
                </a:solidFill>
                <a:latin typeface="Inter" pitchFamily="34" charset="0"/>
                <a:ea typeface="Inter" pitchFamily="34" charset="-122"/>
                <a:cs typeface="Inter" pitchFamily="34" charset="-120"/>
              </a:rPr>
              <a:t>Integration with Payment Gateways</a:t>
            </a:r>
            <a:endParaRPr lang="en-US" sz="1837" dirty="0"/>
          </a:p>
        </p:txBody>
      </p:sp>
      <p:sp>
        <p:nvSpPr>
          <p:cNvPr id="11" name="Text 8"/>
          <p:cNvSpPr/>
          <p:nvPr/>
        </p:nvSpPr>
        <p:spPr>
          <a:xfrm>
            <a:off x="2360652" y="2245876"/>
            <a:ext cx="7557611" cy="1119187"/>
          </a:xfrm>
          <a:prstGeom prst="rect">
            <a:avLst/>
          </a:prstGeom>
          <a:noFill/>
          <a:ln/>
        </p:spPr>
        <p:txBody>
          <a:bodyPr wrap="square" rtlCol="0" anchor="t"/>
          <a:lstStyle/>
          <a:p>
            <a:pPr marL="0" indent="0" algn="l">
              <a:lnSpc>
                <a:spcPts val="2204"/>
              </a:lnSpc>
              <a:buNone/>
            </a:pPr>
            <a:r>
              <a:rPr lang="en-US" sz="1469" kern="0" spc="-29" dirty="0">
                <a:solidFill>
                  <a:srgbClr val="E5E0DF"/>
                </a:solidFill>
                <a:latin typeface="Inter" pitchFamily="34" charset="0"/>
                <a:ea typeface="Inter" pitchFamily="34" charset="-122"/>
                <a:cs typeface="Inter" pitchFamily="34" charset="-120"/>
              </a:rPr>
              <a:t>Billing software can integrate with a variety of payment gateways such as Stripe, PayPal, and Square. This allows businesses to securely process payments from customers. Payment gateways handle the encryption and transmission of sensitive payment information. This ensures the security and integrity of financial transactions.</a:t>
            </a:r>
            <a:endParaRPr lang="en-US" sz="1469" dirty="0"/>
          </a:p>
        </p:txBody>
      </p:sp>
      <p:sp>
        <p:nvSpPr>
          <p:cNvPr id="12" name="Shape 9"/>
          <p:cNvSpPr/>
          <p:nvPr/>
        </p:nvSpPr>
        <p:spPr>
          <a:xfrm>
            <a:off x="1544241" y="4139386"/>
            <a:ext cx="653058" cy="37267"/>
          </a:xfrm>
          <a:prstGeom prst="roundRect">
            <a:avLst>
              <a:gd name="adj" fmla="val 225327"/>
            </a:avLst>
          </a:prstGeom>
          <a:solidFill>
            <a:srgbClr val="2A1999"/>
          </a:solidFill>
          <a:ln/>
        </p:spPr>
      </p:sp>
      <p:sp>
        <p:nvSpPr>
          <p:cNvPr id="13" name="Shape 10"/>
          <p:cNvSpPr/>
          <p:nvPr/>
        </p:nvSpPr>
        <p:spPr>
          <a:xfrm>
            <a:off x="1124426" y="3948113"/>
            <a:ext cx="419814" cy="419814"/>
          </a:xfrm>
          <a:prstGeom prst="roundRect">
            <a:avLst>
              <a:gd name="adj" fmla="val 20002"/>
            </a:avLst>
          </a:prstGeom>
          <a:solidFill>
            <a:srgbClr val="110080"/>
          </a:solidFill>
          <a:ln w="7620">
            <a:solidFill>
              <a:srgbClr val="2A1999"/>
            </a:solidFill>
            <a:prstDash val="solid"/>
          </a:ln>
        </p:spPr>
      </p:sp>
      <p:sp>
        <p:nvSpPr>
          <p:cNvPr id="14" name="Text 11"/>
          <p:cNvSpPr/>
          <p:nvPr/>
        </p:nvSpPr>
        <p:spPr>
          <a:xfrm>
            <a:off x="1250394" y="4018002"/>
            <a:ext cx="167878" cy="279916"/>
          </a:xfrm>
          <a:prstGeom prst="rect">
            <a:avLst/>
          </a:prstGeom>
          <a:noFill/>
          <a:ln/>
        </p:spPr>
        <p:txBody>
          <a:bodyPr wrap="none" rtlCol="0" anchor="t"/>
          <a:lstStyle/>
          <a:p>
            <a:pPr marL="0" indent="0" algn="ctr">
              <a:lnSpc>
                <a:spcPts val="2204"/>
              </a:lnSpc>
              <a:buNone/>
            </a:pPr>
            <a:r>
              <a:rPr lang="en-US" sz="2204" b="1" kern="0" spc="-66" dirty="0">
                <a:solidFill>
                  <a:srgbClr val="E5E0DF"/>
                </a:solidFill>
                <a:latin typeface="Inter" pitchFamily="34" charset="0"/>
                <a:ea typeface="Inter" pitchFamily="34" charset="-122"/>
                <a:cs typeface="Inter" pitchFamily="34" charset="-120"/>
              </a:rPr>
              <a:t>2</a:t>
            </a:r>
            <a:endParaRPr lang="en-US" sz="2204" dirty="0"/>
          </a:p>
        </p:txBody>
      </p:sp>
      <p:sp>
        <p:nvSpPr>
          <p:cNvPr id="15" name="Text 12"/>
          <p:cNvSpPr/>
          <p:nvPr/>
        </p:nvSpPr>
        <p:spPr>
          <a:xfrm>
            <a:off x="2360652" y="3924776"/>
            <a:ext cx="2772489" cy="291465"/>
          </a:xfrm>
          <a:prstGeom prst="rect">
            <a:avLst/>
          </a:prstGeom>
          <a:noFill/>
          <a:ln/>
        </p:spPr>
        <p:txBody>
          <a:bodyPr wrap="none" rtlCol="0" anchor="t"/>
          <a:lstStyle/>
          <a:p>
            <a:pPr marL="0" indent="0" algn="l">
              <a:lnSpc>
                <a:spcPts val="2296"/>
              </a:lnSpc>
              <a:buNone/>
            </a:pPr>
            <a:r>
              <a:rPr lang="en-US" sz="1837" b="1" kern="0" spc="-55" dirty="0">
                <a:solidFill>
                  <a:srgbClr val="E5E0DF"/>
                </a:solidFill>
                <a:latin typeface="Inter" pitchFamily="34" charset="0"/>
                <a:ea typeface="Inter" pitchFamily="34" charset="-122"/>
                <a:cs typeface="Inter" pitchFamily="34" charset="-120"/>
              </a:rPr>
              <a:t>Multiple Payment Options</a:t>
            </a:r>
            <a:endParaRPr lang="en-US" sz="1837" dirty="0"/>
          </a:p>
        </p:txBody>
      </p:sp>
      <p:sp>
        <p:nvSpPr>
          <p:cNvPr id="16" name="Text 13"/>
          <p:cNvSpPr/>
          <p:nvPr/>
        </p:nvSpPr>
        <p:spPr>
          <a:xfrm>
            <a:off x="2360652" y="4328160"/>
            <a:ext cx="7557611" cy="1119187"/>
          </a:xfrm>
          <a:prstGeom prst="rect">
            <a:avLst/>
          </a:prstGeom>
          <a:noFill/>
          <a:ln/>
        </p:spPr>
        <p:txBody>
          <a:bodyPr wrap="square" rtlCol="0" anchor="t"/>
          <a:lstStyle/>
          <a:p>
            <a:pPr marL="0" indent="0" algn="l">
              <a:lnSpc>
                <a:spcPts val="2204"/>
              </a:lnSpc>
              <a:buNone/>
            </a:pPr>
            <a:r>
              <a:rPr lang="en-US" sz="1469" kern="0" spc="-29" dirty="0">
                <a:solidFill>
                  <a:srgbClr val="E5E0DF"/>
                </a:solidFill>
                <a:latin typeface="Inter" pitchFamily="34" charset="0"/>
                <a:ea typeface="Inter" pitchFamily="34" charset="-122"/>
                <a:cs typeface="Inter" pitchFamily="34" charset="-120"/>
              </a:rPr>
              <a:t>Customers have a wide range of payment options to choose from. These options include credit cards, debit cards, ACH transfers, and digital wallets. Supporting a variety of payment methods makes it easier for customers to pay their bills. This can lead to increased customer satisfaction and sales.</a:t>
            </a:r>
            <a:endParaRPr lang="en-US" sz="1469" dirty="0"/>
          </a:p>
        </p:txBody>
      </p:sp>
      <p:sp>
        <p:nvSpPr>
          <p:cNvPr id="17" name="Shape 14"/>
          <p:cNvSpPr/>
          <p:nvPr/>
        </p:nvSpPr>
        <p:spPr>
          <a:xfrm>
            <a:off x="1544241" y="6221670"/>
            <a:ext cx="653058" cy="37267"/>
          </a:xfrm>
          <a:prstGeom prst="roundRect">
            <a:avLst>
              <a:gd name="adj" fmla="val 225327"/>
            </a:avLst>
          </a:prstGeom>
          <a:solidFill>
            <a:srgbClr val="2A1999"/>
          </a:solidFill>
          <a:ln/>
        </p:spPr>
      </p:sp>
      <p:sp>
        <p:nvSpPr>
          <p:cNvPr id="18" name="Shape 15"/>
          <p:cNvSpPr/>
          <p:nvPr/>
        </p:nvSpPr>
        <p:spPr>
          <a:xfrm>
            <a:off x="1124426" y="6030397"/>
            <a:ext cx="419814" cy="419814"/>
          </a:xfrm>
          <a:prstGeom prst="roundRect">
            <a:avLst>
              <a:gd name="adj" fmla="val 20002"/>
            </a:avLst>
          </a:prstGeom>
          <a:solidFill>
            <a:srgbClr val="110080"/>
          </a:solidFill>
          <a:ln w="7620">
            <a:solidFill>
              <a:srgbClr val="2A1999"/>
            </a:solidFill>
            <a:prstDash val="solid"/>
          </a:ln>
        </p:spPr>
      </p:sp>
      <p:sp>
        <p:nvSpPr>
          <p:cNvPr id="19" name="Text 16"/>
          <p:cNvSpPr/>
          <p:nvPr/>
        </p:nvSpPr>
        <p:spPr>
          <a:xfrm>
            <a:off x="1246227" y="6100286"/>
            <a:ext cx="176212" cy="279916"/>
          </a:xfrm>
          <a:prstGeom prst="rect">
            <a:avLst/>
          </a:prstGeom>
          <a:noFill/>
          <a:ln/>
        </p:spPr>
        <p:txBody>
          <a:bodyPr wrap="none" rtlCol="0" anchor="t"/>
          <a:lstStyle/>
          <a:p>
            <a:pPr marL="0" indent="0" algn="ctr">
              <a:lnSpc>
                <a:spcPts val="2204"/>
              </a:lnSpc>
              <a:buNone/>
            </a:pPr>
            <a:r>
              <a:rPr lang="en-US" sz="2204" b="1" kern="0" spc="-66" dirty="0">
                <a:solidFill>
                  <a:srgbClr val="E5E0DF"/>
                </a:solidFill>
                <a:latin typeface="Inter" pitchFamily="34" charset="0"/>
                <a:ea typeface="Inter" pitchFamily="34" charset="-122"/>
                <a:cs typeface="Inter" pitchFamily="34" charset="-120"/>
              </a:rPr>
              <a:t>3</a:t>
            </a:r>
            <a:endParaRPr lang="en-US" sz="2204" dirty="0"/>
          </a:p>
        </p:txBody>
      </p:sp>
      <p:sp>
        <p:nvSpPr>
          <p:cNvPr id="20" name="Text 17"/>
          <p:cNvSpPr/>
          <p:nvPr/>
        </p:nvSpPr>
        <p:spPr>
          <a:xfrm>
            <a:off x="2360652" y="6007060"/>
            <a:ext cx="3424357" cy="291465"/>
          </a:xfrm>
          <a:prstGeom prst="rect">
            <a:avLst/>
          </a:prstGeom>
          <a:noFill/>
          <a:ln/>
        </p:spPr>
        <p:txBody>
          <a:bodyPr wrap="none" rtlCol="0" anchor="t"/>
          <a:lstStyle/>
          <a:p>
            <a:pPr marL="0" indent="0" algn="l">
              <a:lnSpc>
                <a:spcPts val="2296"/>
              </a:lnSpc>
              <a:buNone/>
            </a:pPr>
            <a:r>
              <a:rPr lang="en-US" sz="1837" b="1" kern="0" spc="-55" dirty="0">
                <a:solidFill>
                  <a:srgbClr val="E5E0DF"/>
                </a:solidFill>
                <a:latin typeface="Inter" pitchFamily="34" charset="0"/>
                <a:ea typeface="Inter" pitchFamily="34" charset="-122"/>
                <a:cs typeface="Inter" pitchFamily="34" charset="-120"/>
              </a:rPr>
              <a:t>Automated Payment Reminders</a:t>
            </a:r>
            <a:endParaRPr lang="en-US" sz="1837" dirty="0"/>
          </a:p>
        </p:txBody>
      </p:sp>
      <p:sp>
        <p:nvSpPr>
          <p:cNvPr id="21" name="Text 18"/>
          <p:cNvSpPr/>
          <p:nvPr/>
        </p:nvSpPr>
        <p:spPr>
          <a:xfrm>
            <a:off x="2360652" y="6410444"/>
            <a:ext cx="7557611" cy="839391"/>
          </a:xfrm>
          <a:prstGeom prst="rect">
            <a:avLst/>
          </a:prstGeom>
          <a:noFill/>
          <a:ln/>
        </p:spPr>
        <p:txBody>
          <a:bodyPr wrap="square" rtlCol="0" anchor="t"/>
          <a:lstStyle/>
          <a:p>
            <a:pPr marL="0" indent="0" algn="l">
              <a:lnSpc>
                <a:spcPts val="2204"/>
              </a:lnSpc>
              <a:buNone/>
            </a:pPr>
            <a:r>
              <a:rPr lang="en-US" sz="1469" kern="0" spc="-29" dirty="0">
                <a:solidFill>
                  <a:srgbClr val="E5E0DF"/>
                </a:solidFill>
                <a:latin typeface="Inter" pitchFamily="34" charset="0"/>
                <a:ea typeface="Inter" pitchFamily="34" charset="-122"/>
                <a:cs typeface="Inter" pitchFamily="34" charset="-120"/>
              </a:rPr>
              <a:t>The software can send automated payment reminders to customers via email or text message. This helps ensure that customers pay their bills on time. Automated reminders can reduce the number of late payments and minimize the risk of unpaid invoices.</a:t>
            </a:r>
            <a:endParaRPr lang="en-US" sz="146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BAAF26A9-FE59-1661-335F-8F70526D2646}"/>
              </a:ext>
            </a:extLst>
          </p:cNvPr>
          <p:cNvSpPr/>
          <p:nvPr/>
        </p:nvSpPr>
        <p:spPr>
          <a:xfrm>
            <a:off x="0" y="0"/>
            <a:ext cx="14630400" cy="8229599"/>
          </a:xfrm>
          <a:prstGeom prst="rect">
            <a:avLst/>
          </a:prstGeom>
          <a:solidFill>
            <a:srgbClr val="272525"/>
          </a:solidFill>
          <a:ln/>
        </p:spPr>
      </p:sp>
      <p:sp>
        <p:nvSpPr>
          <p:cNvPr id="3" name="Shape 0">
            <a:extLst>
              <a:ext uri="{FF2B5EF4-FFF2-40B4-BE49-F238E27FC236}">
                <a16:creationId xmlns:a16="http://schemas.microsoft.com/office/drawing/2014/main" id="{B69C8BAF-2B07-3C7E-F066-FC178BE60EB3}"/>
              </a:ext>
            </a:extLst>
          </p:cNvPr>
          <p:cNvSpPr/>
          <p:nvPr/>
        </p:nvSpPr>
        <p:spPr>
          <a:xfrm>
            <a:off x="0" y="0"/>
            <a:ext cx="14630400" cy="8229600"/>
          </a:xfrm>
          <a:prstGeom prst="rect">
            <a:avLst/>
          </a:prstGeom>
          <a:solidFill>
            <a:srgbClr val="0C0C0C"/>
          </a:solidFill>
          <a:ln/>
        </p:spPr>
      </p:sp>
      <p:sp>
        <p:nvSpPr>
          <p:cNvPr id="4" name="TextBox 3">
            <a:extLst>
              <a:ext uri="{FF2B5EF4-FFF2-40B4-BE49-F238E27FC236}">
                <a16:creationId xmlns:a16="http://schemas.microsoft.com/office/drawing/2014/main" id="{F4E9651E-DFFB-6129-9D82-F380773EC28E}"/>
              </a:ext>
            </a:extLst>
          </p:cNvPr>
          <p:cNvSpPr txBox="1"/>
          <p:nvPr/>
        </p:nvSpPr>
        <p:spPr>
          <a:xfrm>
            <a:off x="2818503" y="674159"/>
            <a:ext cx="7339894" cy="769250"/>
          </a:xfrm>
          <a:prstGeom prst="rect">
            <a:avLst/>
          </a:prstGeom>
          <a:noFill/>
        </p:spPr>
        <p:txBody>
          <a:bodyPr wrap="none" rtlCol="0">
            <a:spAutoFit/>
          </a:bodyPr>
          <a:lstStyle/>
          <a:p>
            <a:pPr marL="0" indent="0">
              <a:lnSpc>
                <a:spcPts val="5468"/>
              </a:lnSpc>
              <a:buNone/>
            </a:pPr>
            <a:r>
              <a:rPr lang="en-US" sz="4370" b="1" kern="0" spc="-131" dirty="0">
                <a:solidFill>
                  <a:srgbClr val="FFFFFF"/>
                </a:solidFill>
                <a:latin typeface="Inter" pitchFamily="34" charset="0"/>
                <a:ea typeface="Inter" pitchFamily="34" charset="-122"/>
                <a:cs typeface="Inter" pitchFamily="34" charset="-120"/>
              </a:rPr>
              <a:t>Conclusion and Future Directions</a:t>
            </a:r>
            <a:endParaRPr lang="en-US" sz="4370" dirty="0"/>
          </a:p>
        </p:txBody>
      </p:sp>
      <p:sp>
        <p:nvSpPr>
          <p:cNvPr id="5" name="TextBox 4">
            <a:extLst>
              <a:ext uri="{FF2B5EF4-FFF2-40B4-BE49-F238E27FC236}">
                <a16:creationId xmlns:a16="http://schemas.microsoft.com/office/drawing/2014/main" id="{47B5DC47-0F60-170D-B7B9-D987EF626326}"/>
              </a:ext>
            </a:extLst>
          </p:cNvPr>
          <p:cNvSpPr txBox="1"/>
          <p:nvPr/>
        </p:nvSpPr>
        <p:spPr>
          <a:xfrm>
            <a:off x="1389837" y="2117131"/>
            <a:ext cx="12465913" cy="900246"/>
          </a:xfrm>
          <a:prstGeom prst="rect">
            <a:avLst/>
          </a:prstGeom>
          <a:noFill/>
        </p:spPr>
        <p:txBody>
          <a:bodyPr wrap="none" rtlCol="0">
            <a:spAutoFit/>
          </a:bodyPr>
          <a:lstStyle/>
          <a:p>
            <a:r>
              <a:rPr lang="en-US" sz="1750" kern="0" spc="-35" dirty="0">
                <a:solidFill>
                  <a:srgbClr val="E5E0DF"/>
                </a:solidFill>
                <a:latin typeface="Inter" pitchFamily="34" charset="0"/>
                <a:ea typeface="Inter" pitchFamily="34" charset="-122"/>
                <a:cs typeface="Inter" pitchFamily="34" charset="-120"/>
              </a:rPr>
              <a:t>Python has emerged as a powerful and versatile language for building robust and scalable billing software solutions. Its ease of use,</a:t>
            </a:r>
          </a:p>
          <a:p>
            <a:r>
              <a:rPr lang="en-US" sz="1750" kern="0" spc="-35" dirty="0">
                <a:solidFill>
                  <a:srgbClr val="E5E0DF"/>
                </a:solidFill>
                <a:latin typeface="Inter" pitchFamily="34" charset="0"/>
                <a:ea typeface="Inter" pitchFamily="34" charset="-122"/>
                <a:cs typeface="Inter" pitchFamily="34" charset="-120"/>
              </a:rPr>
              <a:t> extensive libraries, and thriving community make it an ideal choice for businesses seeking cost-effective and efficient software development.</a:t>
            </a:r>
            <a:endParaRPr lang="en-US" sz="1750" dirty="0"/>
          </a:p>
          <a:p>
            <a:endParaRPr lang="en-IN" sz="1750" dirty="0"/>
          </a:p>
        </p:txBody>
      </p:sp>
      <p:sp>
        <p:nvSpPr>
          <p:cNvPr id="6" name="TextBox 5">
            <a:extLst>
              <a:ext uri="{FF2B5EF4-FFF2-40B4-BE49-F238E27FC236}">
                <a16:creationId xmlns:a16="http://schemas.microsoft.com/office/drawing/2014/main" id="{604FDAB4-9CB8-269C-14D6-22F1370A1FD2}"/>
              </a:ext>
            </a:extLst>
          </p:cNvPr>
          <p:cNvSpPr txBox="1"/>
          <p:nvPr/>
        </p:nvSpPr>
        <p:spPr>
          <a:xfrm>
            <a:off x="1258644" y="3691099"/>
            <a:ext cx="12094658" cy="1438855"/>
          </a:xfrm>
          <a:prstGeom prst="rect">
            <a:avLst/>
          </a:prstGeom>
          <a:noFill/>
        </p:spPr>
        <p:txBody>
          <a:bodyPr wrap="none" rtlCol="0">
            <a:spAutoFit/>
          </a:bodyPr>
          <a:lstStyle/>
          <a:p>
            <a:r>
              <a:rPr lang="en-US" sz="1750" kern="0" spc="-35" dirty="0">
                <a:solidFill>
                  <a:srgbClr val="E5E0DF"/>
                </a:solidFill>
                <a:latin typeface="Inter" pitchFamily="34" charset="0"/>
                <a:ea typeface="Inter" pitchFamily="34" charset="-122"/>
                <a:cs typeface="Inter" pitchFamily="34" charset="-120"/>
              </a:rPr>
              <a:t>As technology continues to evolve, the future of billing software holds exciting possibilities. Expect to see advancements in areas</a:t>
            </a:r>
          </a:p>
          <a:p>
            <a:r>
              <a:rPr lang="en-US" sz="1750" kern="0" spc="-35" dirty="0">
                <a:solidFill>
                  <a:srgbClr val="E5E0DF"/>
                </a:solidFill>
                <a:latin typeface="Inter" pitchFamily="34" charset="0"/>
                <a:ea typeface="Inter" pitchFamily="34" charset="-122"/>
                <a:cs typeface="Inter" pitchFamily="34" charset="-120"/>
              </a:rPr>
              <a:t> such as artificial intelligence (AI)-powered automation, blockchain integration for secure and transparent transactions, and personalized </a:t>
            </a:r>
          </a:p>
          <a:p>
            <a:r>
              <a:rPr lang="en-US" sz="1750" kern="0" spc="-35" dirty="0">
                <a:solidFill>
                  <a:srgbClr val="E5E0DF"/>
                </a:solidFill>
                <a:latin typeface="Inter" pitchFamily="34" charset="0"/>
                <a:ea typeface="Inter" pitchFamily="34" charset="-122"/>
                <a:cs typeface="Inter" pitchFamily="34" charset="-120"/>
              </a:rPr>
              <a:t>customer experiences. Python's adaptability and its growing ecosystem of AI and blockchain libraries make it well-equipped to navigate</a:t>
            </a:r>
          </a:p>
          <a:p>
            <a:r>
              <a:rPr lang="en-US" sz="1750" kern="0" spc="-35" dirty="0">
                <a:solidFill>
                  <a:srgbClr val="E5E0DF"/>
                </a:solidFill>
                <a:latin typeface="Inter" pitchFamily="34" charset="0"/>
                <a:ea typeface="Inter" pitchFamily="34" charset="-122"/>
                <a:cs typeface="Inter" pitchFamily="34" charset="-120"/>
              </a:rPr>
              <a:t> these emerging trends and drive the evolution of billing software.</a:t>
            </a:r>
            <a:endParaRPr lang="en-US" sz="1750" dirty="0"/>
          </a:p>
          <a:p>
            <a:endParaRPr lang="en-IN" sz="1750" dirty="0"/>
          </a:p>
        </p:txBody>
      </p:sp>
    </p:spTree>
    <p:extLst>
      <p:ext uri="{BB962C8B-B14F-4D97-AF65-F5344CB8AC3E}">
        <p14:creationId xmlns:p14="http://schemas.microsoft.com/office/powerpoint/2010/main" val="179642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2882692"/>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296049"/>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Inter" pitchFamily="34" charset="0"/>
                <a:ea typeface="Inter" pitchFamily="34" charset="-122"/>
                <a:cs typeface="Inter" pitchFamily="34" charset="-120"/>
              </a:rPr>
              <a:t>Introduction to Billing Software</a:t>
            </a:r>
            <a:endParaRPr lang="en-US" sz="6036" dirty="0"/>
          </a:p>
        </p:txBody>
      </p:sp>
      <p:sp>
        <p:nvSpPr>
          <p:cNvPr id="6" name="Text 3"/>
          <p:cNvSpPr/>
          <p:nvPr/>
        </p:nvSpPr>
        <p:spPr>
          <a:xfrm>
            <a:off x="833197" y="2703678"/>
            <a:ext cx="7477601" cy="1900294"/>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The Billing software using python is a simple yet effective Python application designed to facilitate the billing process for grocery stores. Developed using the </a:t>
            </a:r>
            <a:r>
              <a:rPr lang="en-US" sz="1750" kern="0" spc="-35" dirty="0" err="1">
                <a:solidFill>
                  <a:srgbClr val="E5E0DF"/>
                </a:solidFill>
                <a:latin typeface="Inter" pitchFamily="34" charset="0"/>
                <a:ea typeface="Inter" pitchFamily="34" charset="-122"/>
                <a:cs typeface="Inter" pitchFamily="34" charset="-120"/>
              </a:rPr>
              <a:t>Tkinter</a:t>
            </a:r>
            <a:r>
              <a:rPr lang="en-US" sz="1750" kern="0" spc="-35" dirty="0">
                <a:solidFill>
                  <a:srgbClr val="E5E0DF"/>
                </a:solidFill>
                <a:latin typeface="Inter" pitchFamily="34" charset="0"/>
                <a:ea typeface="Inter" pitchFamily="34" charset="-122"/>
                <a:cs typeface="Inter" pitchFamily="34" charset="-120"/>
              </a:rPr>
              <a:t> library, a standard GUI toolkit for Python, this project offers an intuitive graphical interface for both customers and store owners to manage transactions seamlessly.</a:t>
            </a:r>
          </a:p>
          <a:p>
            <a:pPr marL="0" indent="0">
              <a:lnSpc>
                <a:spcPts val="2624"/>
              </a:lnSpc>
              <a:buNone/>
            </a:pPr>
            <a:endParaRPr lang="en-US" sz="1750" kern="0" spc="-35" dirty="0">
              <a:solidFill>
                <a:srgbClr val="E5E0DF"/>
              </a:solidFill>
              <a:latin typeface="Inter" pitchFamily="34" charset="0"/>
              <a:ea typeface="Inter" pitchFamily="34" charset="-122"/>
              <a:cs typeface="Inter" pitchFamily="34" charset="-120"/>
            </a:endParaRPr>
          </a:p>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In this project, users can input customer details such as name and phone number, along with the quantity of various grocery items purchased. The application then calculates the total bill amount, including taxes, providing a comprehensive overview of the transaction.</a:t>
            </a:r>
          </a:p>
        </p:txBody>
      </p:sp>
      <p:sp>
        <p:nvSpPr>
          <p:cNvPr id="7" name="Text 4"/>
          <p:cNvSpPr/>
          <p:nvPr/>
        </p:nvSpPr>
        <p:spPr>
          <a:xfrm>
            <a:off x="833199" y="6383452"/>
            <a:ext cx="7477601" cy="161414"/>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These programs often come with a variety of features, such as customizable invoice templates, automated payment reminders, and detailed reporting capabilities. By leveraging the power of billing software, businesses can gain valuable insights into their revenue streams and make informed decisions about their finances.</a:t>
            </a:r>
            <a:endParaRPr lang="en-US" sz="1750" dirty="0"/>
          </a:p>
        </p:txBody>
      </p:sp>
      <p:sp>
        <p:nvSpPr>
          <p:cNvPr id="10" name="Text 6"/>
          <p:cNvSpPr/>
          <p:nvPr/>
        </p:nvSpPr>
        <p:spPr>
          <a:xfrm>
            <a:off x="1299686" y="6794778"/>
            <a:ext cx="210847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14630400" cy="2767132"/>
          </a:xfrm>
          <a:prstGeom prst="rect">
            <a:avLst/>
          </a:prstGeom>
        </p:spPr>
      </p:pic>
      <p:sp>
        <p:nvSpPr>
          <p:cNvPr id="5" name="Text 2"/>
          <p:cNvSpPr/>
          <p:nvPr/>
        </p:nvSpPr>
        <p:spPr>
          <a:xfrm>
            <a:off x="2057400" y="3376613"/>
            <a:ext cx="8059460" cy="691753"/>
          </a:xfrm>
          <a:prstGeom prst="rect">
            <a:avLst/>
          </a:prstGeom>
          <a:noFill/>
          <a:ln/>
        </p:spPr>
        <p:txBody>
          <a:bodyPr wrap="none" rtlCol="0" anchor="t"/>
          <a:lstStyle/>
          <a:p>
            <a:pPr marL="0" indent="0">
              <a:lnSpc>
                <a:spcPts val="5447"/>
              </a:lnSpc>
              <a:buNone/>
            </a:pPr>
            <a:r>
              <a:rPr lang="en-US" sz="4358" b="1" kern="0" spc="-131" dirty="0">
                <a:solidFill>
                  <a:srgbClr val="FFFFFF"/>
                </a:solidFill>
                <a:latin typeface="Inter" pitchFamily="34" charset="0"/>
                <a:ea typeface="Inter" pitchFamily="34" charset="-122"/>
                <a:cs typeface="Inter" pitchFamily="34" charset="-120"/>
              </a:rPr>
              <a:t>Why Python for Billing Software</a:t>
            </a:r>
            <a:endParaRPr lang="en-US" sz="4358" dirty="0"/>
          </a:p>
        </p:txBody>
      </p:sp>
      <p:sp>
        <p:nvSpPr>
          <p:cNvPr id="6" name="Text 3"/>
          <p:cNvSpPr/>
          <p:nvPr/>
        </p:nvSpPr>
        <p:spPr>
          <a:xfrm>
            <a:off x="2411492" y="4400431"/>
            <a:ext cx="10161389" cy="663893"/>
          </a:xfrm>
          <a:prstGeom prst="rect">
            <a:avLst/>
          </a:prstGeom>
          <a:noFill/>
          <a:ln/>
        </p:spPr>
        <p:txBody>
          <a:bodyPr wrap="square" rtlCol="0" anchor="t"/>
          <a:lstStyle/>
          <a:p>
            <a:pPr marL="342900" indent="-342900" algn="l">
              <a:lnSpc>
                <a:spcPts val="2615"/>
              </a:lnSpc>
              <a:buSzPct val="100000"/>
              <a:buChar char="•"/>
            </a:pPr>
            <a:r>
              <a:rPr lang="en-US" sz="1743" kern="0" spc="-35" dirty="0">
                <a:solidFill>
                  <a:srgbClr val="E5E0DF"/>
                </a:solidFill>
                <a:latin typeface="Inter" pitchFamily="34" charset="0"/>
                <a:ea typeface="Inter" pitchFamily="34" charset="-122"/>
                <a:cs typeface="Inter" pitchFamily="34" charset="-120"/>
              </a:rPr>
              <a:t>Python is a versatile and powerful programming language, widely used in various fields. It has a comprehensive ecosystem of libraries specifically designed for building robust billing applications.</a:t>
            </a:r>
            <a:endParaRPr lang="en-US" sz="1743" dirty="0"/>
          </a:p>
        </p:txBody>
      </p:sp>
      <p:sp>
        <p:nvSpPr>
          <p:cNvPr id="7" name="Text 4"/>
          <p:cNvSpPr/>
          <p:nvPr/>
        </p:nvSpPr>
        <p:spPr>
          <a:xfrm>
            <a:off x="2411492" y="5141714"/>
            <a:ext cx="10161389" cy="663893"/>
          </a:xfrm>
          <a:prstGeom prst="rect">
            <a:avLst/>
          </a:prstGeom>
          <a:noFill/>
          <a:ln/>
        </p:spPr>
        <p:txBody>
          <a:bodyPr wrap="square" rtlCol="0" anchor="t"/>
          <a:lstStyle/>
          <a:p>
            <a:pPr marL="342900" indent="-342900" algn="l">
              <a:lnSpc>
                <a:spcPts val="2615"/>
              </a:lnSpc>
              <a:buSzPct val="100000"/>
              <a:buChar char="•"/>
            </a:pPr>
            <a:r>
              <a:rPr lang="en-US" sz="1743" kern="0" spc="-35" dirty="0">
                <a:solidFill>
                  <a:srgbClr val="E5E0DF"/>
                </a:solidFill>
                <a:latin typeface="Inter" pitchFamily="34" charset="0"/>
                <a:ea typeface="Inter" pitchFamily="34" charset="-122"/>
                <a:cs typeface="Inter" pitchFamily="34" charset="-120"/>
              </a:rPr>
              <a:t>Python's simplicity and readability make it an ideal choice for developing billing systems. The language's intuitive syntax and clear structure allow for easy code maintenance and collaboration.</a:t>
            </a:r>
            <a:endParaRPr lang="en-US" sz="1743" dirty="0"/>
          </a:p>
        </p:txBody>
      </p:sp>
      <p:sp>
        <p:nvSpPr>
          <p:cNvPr id="8" name="Text 5"/>
          <p:cNvSpPr/>
          <p:nvPr/>
        </p:nvSpPr>
        <p:spPr>
          <a:xfrm>
            <a:off x="2411492" y="5882997"/>
            <a:ext cx="10161389" cy="663893"/>
          </a:xfrm>
          <a:prstGeom prst="rect">
            <a:avLst/>
          </a:prstGeom>
          <a:noFill/>
          <a:ln/>
        </p:spPr>
        <p:txBody>
          <a:bodyPr wrap="square" rtlCol="0" anchor="t"/>
          <a:lstStyle/>
          <a:p>
            <a:pPr marL="342900" indent="-342900" algn="l">
              <a:lnSpc>
                <a:spcPts val="2615"/>
              </a:lnSpc>
              <a:buSzPct val="100000"/>
              <a:buChar char="•"/>
            </a:pPr>
            <a:r>
              <a:rPr lang="en-US" sz="1743" kern="0" spc="-35" dirty="0">
                <a:solidFill>
                  <a:srgbClr val="E5E0DF"/>
                </a:solidFill>
                <a:latin typeface="Inter" pitchFamily="34" charset="0"/>
                <a:ea typeface="Inter" pitchFamily="34" charset="-122"/>
                <a:cs typeface="Inter" pitchFamily="34" charset="-120"/>
              </a:rPr>
              <a:t>Python boasts a vast collection of open-source libraries that handle complex billing functionalities, such as generating invoices, processing payments, and managing customer accounts.</a:t>
            </a:r>
            <a:endParaRPr lang="en-US" sz="1743" dirty="0"/>
          </a:p>
        </p:txBody>
      </p:sp>
      <p:sp>
        <p:nvSpPr>
          <p:cNvPr id="9" name="Text 6"/>
          <p:cNvSpPr/>
          <p:nvPr/>
        </p:nvSpPr>
        <p:spPr>
          <a:xfrm>
            <a:off x="2411492" y="6624280"/>
            <a:ext cx="10161389" cy="995839"/>
          </a:xfrm>
          <a:prstGeom prst="rect">
            <a:avLst/>
          </a:prstGeom>
          <a:noFill/>
          <a:ln/>
        </p:spPr>
        <p:txBody>
          <a:bodyPr wrap="square" rtlCol="0" anchor="t"/>
          <a:lstStyle/>
          <a:p>
            <a:pPr marL="342900" indent="-342900" algn="l">
              <a:lnSpc>
                <a:spcPts val="2615"/>
              </a:lnSpc>
              <a:buSzPct val="100000"/>
              <a:buChar char="•"/>
            </a:pPr>
            <a:r>
              <a:rPr lang="en-US" sz="1743" kern="0" spc="-35" dirty="0">
                <a:solidFill>
                  <a:srgbClr val="E5E0DF"/>
                </a:solidFill>
                <a:latin typeface="Inter" pitchFamily="34" charset="0"/>
                <a:ea typeface="Inter" pitchFamily="34" charset="-122"/>
                <a:cs typeface="Inter" pitchFamily="34" charset="-120"/>
              </a:rPr>
              <a:t>Python's integration with other technologies, including databases and payment gateways, simplifies the development process. This seamless integration streamlines billing workflows and improves efficiency.</a:t>
            </a:r>
            <a:endParaRPr lang="en-US" sz="174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54B056AA-9965-441B-67FA-85EFD3B4761A}"/>
              </a:ext>
            </a:extLst>
          </p:cNvPr>
          <p:cNvSpPr/>
          <p:nvPr/>
        </p:nvSpPr>
        <p:spPr>
          <a:xfrm>
            <a:off x="0" y="0"/>
            <a:ext cx="14630400" cy="8229600"/>
          </a:xfrm>
          <a:prstGeom prst="rect">
            <a:avLst/>
          </a:prstGeom>
          <a:solidFill>
            <a:srgbClr val="272525"/>
          </a:solidFill>
          <a:ln/>
        </p:spPr>
        <p:txBody>
          <a:bodyPr/>
          <a:lstStyle/>
          <a:p>
            <a:endParaRPr lang="en-IN" dirty="0">
              <a:solidFill>
                <a:schemeClr val="bg1"/>
              </a:solidFill>
            </a:endParaRPr>
          </a:p>
        </p:txBody>
      </p:sp>
      <p:sp>
        <p:nvSpPr>
          <p:cNvPr id="5" name="TextBox 4">
            <a:extLst>
              <a:ext uri="{FF2B5EF4-FFF2-40B4-BE49-F238E27FC236}">
                <a16:creationId xmlns:a16="http://schemas.microsoft.com/office/drawing/2014/main" id="{0D05FE66-343D-9B8E-4AB0-025A35B92B1F}"/>
              </a:ext>
            </a:extLst>
          </p:cNvPr>
          <p:cNvSpPr txBox="1"/>
          <p:nvPr/>
        </p:nvSpPr>
        <p:spPr>
          <a:xfrm>
            <a:off x="2269863" y="1368217"/>
            <a:ext cx="9563549" cy="5539978"/>
          </a:xfrm>
          <a:prstGeom prst="rect">
            <a:avLst/>
          </a:prstGeom>
          <a:noFill/>
        </p:spPr>
        <p:txBody>
          <a:bodyPr wrap="square" rtlCol="0">
            <a:spAutoFit/>
          </a:bodyPr>
          <a:lstStyle/>
          <a:p>
            <a:r>
              <a:rPr lang="en-US" sz="3000" dirty="0">
                <a:solidFill>
                  <a:schemeClr val="bg1"/>
                </a:solidFill>
              </a:rPr>
              <a:t>Key Features:</a:t>
            </a:r>
          </a:p>
          <a:p>
            <a:endParaRPr lang="en-US" dirty="0">
              <a:solidFill>
                <a:schemeClr val="bg1"/>
              </a:solidFill>
            </a:endParaRPr>
          </a:p>
          <a:p>
            <a:r>
              <a:rPr lang="en-US" dirty="0">
                <a:solidFill>
                  <a:schemeClr val="bg1"/>
                </a:solidFill>
              </a:rPr>
              <a:t>User-Friendly Interface: The graphical user interface (GUI) makes it easy for users to navigate and input data effortlessly.</a:t>
            </a:r>
          </a:p>
          <a:p>
            <a:endParaRPr lang="en-US" dirty="0">
              <a:solidFill>
                <a:schemeClr val="bg1"/>
              </a:solidFill>
            </a:endParaRPr>
          </a:p>
          <a:p>
            <a:r>
              <a:rPr lang="en-US" dirty="0">
                <a:solidFill>
                  <a:schemeClr val="bg1"/>
                </a:solidFill>
              </a:rPr>
              <a:t>Customer Details: Customers can enter their name and phone number for record-keeping purposes.</a:t>
            </a:r>
          </a:p>
          <a:p>
            <a:endParaRPr lang="en-US" dirty="0">
              <a:solidFill>
                <a:schemeClr val="bg1"/>
              </a:solidFill>
            </a:endParaRPr>
          </a:p>
          <a:p>
            <a:r>
              <a:rPr lang="en-US" dirty="0">
                <a:solidFill>
                  <a:schemeClr val="bg1"/>
                </a:solidFill>
              </a:rPr>
              <a:t>Itemized Billing: The system allows users to specify the quantity of each grocery item purchased, enabling accurate billing.</a:t>
            </a:r>
          </a:p>
          <a:p>
            <a:endParaRPr lang="en-US" dirty="0">
              <a:solidFill>
                <a:schemeClr val="bg1"/>
              </a:solidFill>
            </a:endParaRPr>
          </a:p>
          <a:p>
            <a:r>
              <a:rPr lang="en-US" dirty="0">
                <a:solidFill>
                  <a:schemeClr val="bg1"/>
                </a:solidFill>
              </a:rPr>
              <a:t>Automatic Calculation: Total prices for food, grocery, and other items, along with their respective taxes, are calculated automatically, streamlining the billing process.</a:t>
            </a:r>
          </a:p>
          <a:p>
            <a:endParaRPr lang="en-US" dirty="0">
              <a:solidFill>
                <a:schemeClr val="bg1"/>
              </a:solidFill>
            </a:endParaRPr>
          </a:p>
          <a:p>
            <a:r>
              <a:rPr lang="en-US" dirty="0">
                <a:solidFill>
                  <a:schemeClr val="bg1"/>
                </a:solidFill>
              </a:rPr>
              <a:t>Detailed Bill Generation: The application generates a detailed bill listing all purchased items, quantities, prices, and the total amount payable.</a:t>
            </a:r>
          </a:p>
          <a:p>
            <a:endParaRPr lang="en-US" dirty="0">
              <a:solidFill>
                <a:schemeClr val="bg1"/>
              </a:solidFill>
            </a:endParaRPr>
          </a:p>
          <a:p>
            <a:r>
              <a:rPr lang="en-US" dirty="0">
                <a:solidFill>
                  <a:schemeClr val="bg1"/>
                </a:solidFill>
              </a:rPr>
              <a:t>Clearing and Exiting: Users have the option to clear the bill area to start afresh or exit the application once the transaction is complete.</a:t>
            </a:r>
          </a:p>
          <a:p>
            <a:endParaRPr lang="en-IN" dirty="0">
              <a:solidFill>
                <a:schemeClr val="bg1"/>
              </a:solidFill>
            </a:endParaRPr>
          </a:p>
        </p:txBody>
      </p:sp>
    </p:spTree>
    <p:extLst>
      <p:ext uri="{BB962C8B-B14F-4D97-AF65-F5344CB8AC3E}">
        <p14:creationId xmlns:p14="http://schemas.microsoft.com/office/powerpoint/2010/main" val="127830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3D545AC-0CC0-A78E-F5C1-FE3F8E7C80B9}"/>
              </a:ext>
            </a:extLst>
          </p:cNvPr>
          <p:cNvSpPr/>
          <p:nvPr/>
        </p:nvSpPr>
        <p:spPr>
          <a:xfrm>
            <a:off x="0" y="0"/>
            <a:ext cx="14630400" cy="8229600"/>
          </a:xfrm>
          <a:prstGeom prst="rect">
            <a:avLst/>
          </a:prstGeom>
          <a:solidFill>
            <a:srgbClr val="272525"/>
          </a:solidFill>
          <a:ln/>
        </p:spPr>
        <p:txBody>
          <a:bodyPr/>
          <a:lstStyle/>
          <a:p>
            <a:endParaRPr lang="en-IN" dirty="0">
              <a:solidFill>
                <a:schemeClr val="bg1"/>
              </a:solidFill>
            </a:endParaRPr>
          </a:p>
        </p:txBody>
      </p:sp>
      <p:sp>
        <p:nvSpPr>
          <p:cNvPr id="10" name="Shape 1">
            <a:extLst>
              <a:ext uri="{FF2B5EF4-FFF2-40B4-BE49-F238E27FC236}">
                <a16:creationId xmlns:a16="http://schemas.microsoft.com/office/drawing/2014/main" id="{5D48D8F0-A496-7106-72D0-3E77707A3D92}"/>
              </a:ext>
            </a:extLst>
          </p:cNvPr>
          <p:cNvSpPr/>
          <p:nvPr/>
        </p:nvSpPr>
        <p:spPr>
          <a:xfrm>
            <a:off x="0" y="-460785"/>
            <a:ext cx="14630400" cy="8229600"/>
          </a:xfrm>
          <a:prstGeom prst="rect">
            <a:avLst/>
          </a:prstGeom>
          <a:solidFill>
            <a:srgbClr val="272525"/>
          </a:solidFill>
          <a:ln/>
        </p:spPr>
        <p:txBody>
          <a:bodyPr/>
          <a:lstStyle/>
          <a:p>
            <a:endParaRPr lang="en-IN" dirty="0">
              <a:solidFill>
                <a:schemeClr val="bg1"/>
              </a:solidFill>
            </a:endParaRPr>
          </a:p>
        </p:txBody>
      </p:sp>
      <p:sp>
        <p:nvSpPr>
          <p:cNvPr id="11" name="TextBox 10">
            <a:extLst>
              <a:ext uri="{FF2B5EF4-FFF2-40B4-BE49-F238E27FC236}">
                <a16:creationId xmlns:a16="http://schemas.microsoft.com/office/drawing/2014/main" id="{EB4001A9-BD9A-D7D7-22AF-B8BA9D87BD56}"/>
              </a:ext>
            </a:extLst>
          </p:cNvPr>
          <p:cNvSpPr txBox="1"/>
          <p:nvPr/>
        </p:nvSpPr>
        <p:spPr>
          <a:xfrm>
            <a:off x="1247887" y="1516828"/>
            <a:ext cx="12080838" cy="5724644"/>
          </a:xfrm>
          <a:prstGeom prst="rect">
            <a:avLst/>
          </a:prstGeom>
          <a:noFill/>
        </p:spPr>
        <p:txBody>
          <a:bodyPr wrap="square" rtlCol="0">
            <a:spAutoFit/>
          </a:bodyPr>
          <a:lstStyle/>
          <a:p>
            <a:r>
              <a:rPr lang="en-US" sz="2100" dirty="0">
                <a:solidFill>
                  <a:schemeClr val="bg1"/>
                </a:solidFill>
              </a:rPr>
              <a:t>Code Explanation:</a:t>
            </a:r>
          </a:p>
          <a:p>
            <a:endParaRPr lang="en-US" sz="2100" dirty="0">
              <a:solidFill>
                <a:schemeClr val="bg1"/>
              </a:solidFill>
            </a:endParaRPr>
          </a:p>
          <a:p>
            <a:r>
              <a:rPr lang="en-US" dirty="0">
                <a:solidFill>
                  <a:schemeClr val="bg1"/>
                </a:solidFill>
              </a:rPr>
              <a:t>This code creates a simple Grocery Billing System using </a:t>
            </a:r>
            <a:r>
              <a:rPr lang="en-US" dirty="0" err="1">
                <a:solidFill>
                  <a:schemeClr val="bg1"/>
                </a:solidFill>
              </a:rPr>
              <a:t>Tkinter</a:t>
            </a:r>
            <a:r>
              <a:rPr lang="en-US" dirty="0">
                <a:solidFill>
                  <a:schemeClr val="bg1"/>
                </a:solidFill>
              </a:rPr>
              <a:t>, a Python GUI library. Let’s break down the code:</a:t>
            </a:r>
          </a:p>
          <a:p>
            <a:endParaRPr lang="en-US" dirty="0">
              <a:solidFill>
                <a:schemeClr val="bg1"/>
              </a:solidFill>
            </a:endParaRPr>
          </a:p>
          <a:p>
            <a:r>
              <a:rPr lang="en-US" dirty="0">
                <a:solidFill>
                  <a:schemeClr val="bg1"/>
                </a:solidFill>
              </a:rPr>
              <a:t>Import Statements: The code starts by importing necessary modules – </a:t>
            </a:r>
            <a:r>
              <a:rPr lang="en-US" dirty="0" err="1">
                <a:solidFill>
                  <a:schemeClr val="bg1"/>
                </a:solidFill>
              </a:rPr>
              <a:t>tkinter</a:t>
            </a:r>
            <a:r>
              <a:rPr lang="en-US" dirty="0">
                <a:solidFill>
                  <a:schemeClr val="bg1"/>
                </a:solidFill>
              </a:rPr>
              <a:t> for GUI and random for generating random bill numbers.</a:t>
            </a:r>
          </a:p>
          <a:p>
            <a:endParaRPr lang="en-US" dirty="0">
              <a:solidFill>
                <a:schemeClr val="bg1"/>
              </a:solidFill>
            </a:endParaRPr>
          </a:p>
          <a:p>
            <a:r>
              <a:rPr lang="en-US" dirty="0">
                <a:solidFill>
                  <a:schemeClr val="bg1"/>
                </a:solidFill>
              </a:rPr>
              <a:t>Class Definition: The </a:t>
            </a:r>
            <a:r>
              <a:rPr lang="en-US" dirty="0" err="1">
                <a:solidFill>
                  <a:schemeClr val="bg1"/>
                </a:solidFill>
              </a:rPr>
              <a:t>Bill_App</a:t>
            </a:r>
            <a:r>
              <a:rPr lang="en-US" dirty="0">
                <a:solidFill>
                  <a:schemeClr val="bg1"/>
                </a:solidFill>
              </a:rPr>
              <a:t> class is defined, which serves as the main application class.</a:t>
            </a:r>
          </a:p>
          <a:p>
            <a:endParaRPr lang="en-US" dirty="0">
              <a:solidFill>
                <a:schemeClr val="bg1"/>
              </a:solidFill>
            </a:endParaRPr>
          </a:p>
          <a:p>
            <a:r>
              <a:rPr lang="en-US" dirty="0">
                <a:solidFill>
                  <a:schemeClr val="bg1"/>
                </a:solidFill>
              </a:rPr>
              <a:t>Initialization: In the __</a:t>
            </a:r>
            <a:r>
              <a:rPr lang="en-US" dirty="0" err="1">
                <a:solidFill>
                  <a:schemeClr val="bg1"/>
                </a:solidFill>
              </a:rPr>
              <a:t>init</a:t>
            </a:r>
            <a:r>
              <a:rPr lang="en-US" dirty="0">
                <a:solidFill>
                  <a:schemeClr val="bg1"/>
                </a:solidFill>
              </a:rPr>
              <a:t>__ method of the class, the GUI window is configured with a specific size, title, and components.</a:t>
            </a:r>
          </a:p>
          <a:p>
            <a:endParaRPr lang="en-US" dirty="0">
              <a:solidFill>
                <a:schemeClr val="bg1"/>
              </a:solidFill>
            </a:endParaRPr>
          </a:p>
          <a:p>
            <a:r>
              <a:rPr lang="en-US" dirty="0">
                <a:solidFill>
                  <a:schemeClr val="bg1"/>
                </a:solidFill>
              </a:rPr>
              <a:t>Variable Initialization: Several </a:t>
            </a:r>
            <a:r>
              <a:rPr lang="en-US" dirty="0" err="1">
                <a:solidFill>
                  <a:schemeClr val="bg1"/>
                </a:solidFill>
              </a:rPr>
              <a:t>StringVar</a:t>
            </a:r>
            <a:r>
              <a:rPr lang="en-US" dirty="0">
                <a:solidFill>
                  <a:schemeClr val="bg1"/>
                </a:solidFill>
              </a:rPr>
              <a:t> and </a:t>
            </a:r>
            <a:r>
              <a:rPr lang="en-US" dirty="0" err="1">
                <a:solidFill>
                  <a:schemeClr val="bg1"/>
                </a:solidFill>
              </a:rPr>
              <a:t>IntVar</a:t>
            </a:r>
            <a:r>
              <a:rPr lang="en-US" dirty="0">
                <a:solidFill>
                  <a:schemeClr val="bg1"/>
                </a:solidFill>
              </a:rPr>
              <a:t> variables are initialized to hold customer details and the quantity of various items purchased.</a:t>
            </a:r>
          </a:p>
          <a:p>
            <a:endParaRPr lang="en-US" dirty="0">
              <a:solidFill>
                <a:schemeClr val="bg1"/>
              </a:solidFill>
            </a:endParaRPr>
          </a:p>
          <a:p>
            <a:r>
              <a:rPr lang="en-US" dirty="0">
                <a:solidFill>
                  <a:schemeClr val="bg1"/>
                </a:solidFill>
              </a:rPr>
              <a:t>GUI Layout:</a:t>
            </a:r>
          </a:p>
          <a:p>
            <a:endParaRPr lang="en-US" dirty="0">
              <a:solidFill>
                <a:schemeClr val="bg1"/>
              </a:solidFill>
            </a:endParaRPr>
          </a:p>
          <a:p>
            <a:r>
              <a:rPr lang="en-US" dirty="0">
                <a:solidFill>
                  <a:schemeClr val="bg1"/>
                </a:solidFill>
              </a:rPr>
              <a:t>The layout is organized using Label, Entry, and </a:t>
            </a:r>
            <a:r>
              <a:rPr lang="en-US" dirty="0" err="1">
                <a:solidFill>
                  <a:schemeClr val="bg1"/>
                </a:solidFill>
              </a:rPr>
              <a:t>LabelFrame</a:t>
            </a:r>
            <a:r>
              <a:rPr lang="en-US" dirty="0">
                <a:solidFill>
                  <a:schemeClr val="bg1"/>
                </a:solidFill>
              </a:rPr>
              <a:t> widgets to represent different sections such as customer details, food items, grocery items, others, bill area, and buttons.</a:t>
            </a:r>
          </a:p>
          <a:p>
            <a:r>
              <a:rPr lang="en-US" dirty="0">
                <a:solidFill>
                  <a:schemeClr val="bg1"/>
                </a:solidFill>
              </a:rPr>
              <a:t>Each section contains labels and entry fields to input data.</a:t>
            </a:r>
          </a:p>
          <a:p>
            <a:endParaRPr lang="en-IN" dirty="0">
              <a:solidFill>
                <a:schemeClr val="bg1"/>
              </a:solidFill>
            </a:endParaRPr>
          </a:p>
        </p:txBody>
      </p:sp>
    </p:spTree>
    <p:extLst>
      <p:ext uri="{BB962C8B-B14F-4D97-AF65-F5344CB8AC3E}">
        <p14:creationId xmlns:p14="http://schemas.microsoft.com/office/powerpoint/2010/main" val="358853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195C3EFD-D7F0-4996-8F81-5D22CBC84DA5}"/>
              </a:ext>
            </a:extLst>
          </p:cNvPr>
          <p:cNvSpPr/>
          <p:nvPr/>
        </p:nvSpPr>
        <p:spPr>
          <a:xfrm>
            <a:off x="0" y="-460785"/>
            <a:ext cx="14630400" cy="8229600"/>
          </a:xfrm>
          <a:prstGeom prst="rect">
            <a:avLst/>
          </a:prstGeom>
          <a:solidFill>
            <a:srgbClr val="272525"/>
          </a:solidFill>
          <a:ln/>
        </p:spPr>
        <p:txBody>
          <a:bodyPr/>
          <a:lstStyle/>
          <a:p>
            <a:endParaRPr lang="en-IN" dirty="0">
              <a:solidFill>
                <a:schemeClr val="bg1"/>
              </a:solidFill>
            </a:endParaRPr>
          </a:p>
        </p:txBody>
      </p:sp>
      <p:sp>
        <p:nvSpPr>
          <p:cNvPr id="3" name="TextBox 2">
            <a:extLst>
              <a:ext uri="{FF2B5EF4-FFF2-40B4-BE49-F238E27FC236}">
                <a16:creationId xmlns:a16="http://schemas.microsoft.com/office/drawing/2014/main" id="{AFF6BADD-D33F-9F3E-E3F6-2ED09279A35D}"/>
              </a:ext>
            </a:extLst>
          </p:cNvPr>
          <p:cNvSpPr txBox="1"/>
          <p:nvPr/>
        </p:nvSpPr>
        <p:spPr>
          <a:xfrm>
            <a:off x="1775012" y="182877"/>
            <a:ext cx="10725374" cy="6709529"/>
          </a:xfrm>
          <a:prstGeom prst="rect">
            <a:avLst/>
          </a:prstGeom>
          <a:noFill/>
        </p:spPr>
        <p:txBody>
          <a:bodyPr wrap="square" rtlCol="0">
            <a:spAutoFit/>
          </a:bodyPr>
          <a:lstStyle/>
          <a:p>
            <a:r>
              <a:rPr lang="en-US" sz="2600" dirty="0">
                <a:solidFill>
                  <a:schemeClr val="bg1"/>
                </a:solidFill>
              </a:rPr>
              <a:t>Functions:</a:t>
            </a:r>
          </a:p>
          <a:p>
            <a:endParaRPr lang="en-US" dirty="0">
              <a:solidFill>
                <a:schemeClr val="bg1"/>
              </a:solidFill>
            </a:endParaRPr>
          </a:p>
          <a:p>
            <a:pPr>
              <a:lnSpc>
                <a:spcPct val="200000"/>
              </a:lnSpc>
            </a:pPr>
            <a:r>
              <a:rPr lang="en-US" sz="2300" dirty="0">
                <a:solidFill>
                  <a:schemeClr val="bg1"/>
                </a:solidFill>
              </a:rPr>
              <a:t>total: Calculates the total prices for food, grocery, and other items, along with their respective taxes.</a:t>
            </a:r>
          </a:p>
          <a:p>
            <a:pPr>
              <a:lnSpc>
                <a:spcPct val="200000"/>
              </a:lnSpc>
            </a:pPr>
            <a:r>
              <a:rPr lang="en-US" sz="2300" dirty="0">
                <a:solidFill>
                  <a:schemeClr val="bg1"/>
                </a:solidFill>
              </a:rPr>
              <a:t>welcome_soft: Updates the text area with custom  details and a header for the bill list.</a:t>
            </a:r>
          </a:p>
          <a:p>
            <a:pPr>
              <a:lnSpc>
                <a:spcPct val="200000"/>
              </a:lnSpc>
            </a:pPr>
            <a:r>
              <a:rPr lang="en-US" sz="2300" dirty="0">
                <a:solidFill>
                  <a:schemeClr val="bg1"/>
                </a:solidFill>
              </a:rPr>
              <a:t>clear: Clears the bill area.</a:t>
            </a:r>
          </a:p>
          <a:p>
            <a:pPr>
              <a:lnSpc>
                <a:spcPct val="200000"/>
              </a:lnSpc>
            </a:pPr>
            <a:r>
              <a:rPr lang="en-US" sz="2300" dirty="0" err="1">
                <a:solidFill>
                  <a:schemeClr val="bg1"/>
                </a:solidFill>
              </a:rPr>
              <a:t>bill_area</a:t>
            </a:r>
            <a:r>
              <a:rPr lang="en-US" sz="2300" dirty="0">
                <a:solidFill>
                  <a:schemeClr val="bg1"/>
                </a:solidFill>
              </a:rPr>
              <a:t>: Adds product names, quantities, and prices to the bill area.</a:t>
            </a:r>
          </a:p>
          <a:p>
            <a:pPr>
              <a:lnSpc>
                <a:spcPct val="200000"/>
              </a:lnSpc>
            </a:pPr>
            <a:r>
              <a:rPr lang="en-US" sz="2300" dirty="0">
                <a:solidFill>
                  <a:schemeClr val="bg1"/>
                </a:solidFill>
              </a:rPr>
              <a:t>exit: Closes the application window.</a:t>
            </a:r>
          </a:p>
          <a:p>
            <a:pPr>
              <a:lnSpc>
                <a:spcPct val="200000"/>
              </a:lnSpc>
            </a:pPr>
            <a:r>
              <a:rPr lang="en-US" sz="2300" dirty="0">
                <a:solidFill>
                  <a:schemeClr val="bg1"/>
                </a:solidFill>
              </a:rPr>
              <a:t>Clear function()</a:t>
            </a:r>
          </a:p>
          <a:p>
            <a:pPr>
              <a:lnSpc>
                <a:spcPct val="200000"/>
              </a:lnSpc>
            </a:pPr>
            <a:r>
              <a:rPr lang="en-US" sz="2300" dirty="0">
                <a:solidFill>
                  <a:schemeClr val="bg1"/>
                </a:solidFill>
              </a:rPr>
              <a:t>Generate Bill ()</a:t>
            </a:r>
          </a:p>
          <a:p>
            <a:endParaRPr lang="en-IN" dirty="0">
              <a:solidFill>
                <a:schemeClr val="bg1"/>
              </a:solidFill>
            </a:endParaRPr>
          </a:p>
        </p:txBody>
      </p:sp>
    </p:spTree>
    <p:extLst>
      <p:ext uri="{BB962C8B-B14F-4D97-AF65-F5344CB8AC3E}">
        <p14:creationId xmlns:p14="http://schemas.microsoft.com/office/powerpoint/2010/main" val="366471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60690" y="859036"/>
            <a:ext cx="7614999" cy="633770"/>
          </a:xfrm>
          <a:prstGeom prst="rect">
            <a:avLst/>
          </a:prstGeom>
          <a:noFill/>
          <a:ln/>
        </p:spPr>
        <p:txBody>
          <a:bodyPr wrap="none" rtlCol="0" anchor="t"/>
          <a:lstStyle/>
          <a:p>
            <a:pPr marL="0" indent="0">
              <a:lnSpc>
                <a:spcPts val="4991"/>
              </a:lnSpc>
              <a:buNone/>
            </a:pPr>
            <a:r>
              <a:rPr lang="en-US" sz="3993" b="1" kern="0" spc="-120" dirty="0">
                <a:solidFill>
                  <a:srgbClr val="FFFFFF"/>
                </a:solidFill>
                <a:latin typeface="Inter" pitchFamily="34" charset="0"/>
                <a:ea typeface="Inter" pitchFamily="34" charset="-122"/>
                <a:cs typeface="Inter" pitchFamily="34" charset="-120"/>
              </a:rPr>
              <a:t>Core Features of Billing Software</a:t>
            </a:r>
            <a:endParaRPr lang="en-US" sz="3993" dirty="0"/>
          </a:p>
        </p:txBody>
      </p:sp>
      <p:sp>
        <p:nvSpPr>
          <p:cNvPr id="6" name="Shape 3"/>
          <p:cNvSpPr/>
          <p:nvPr/>
        </p:nvSpPr>
        <p:spPr>
          <a:xfrm>
            <a:off x="760690" y="1797010"/>
            <a:ext cx="4624388" cy="3293983"/>
          </a:xfrm>
          <a:prstGeom prst="roundRect">
            <a:avLst>
              <a:gd name="adj" fmla="val 2771"/>
            </a:avLst>
          </a:prstGeom>
          <a:solidFill>
            <a:srgbClr val="110080"/>
          </a:solidFill>
          <a:ln w="7620">
            <a:solidFill>
              <a:srgbClr val="2A1999"/>
            </a:solidFill>
            <a:prstDash val="solid"/>
          </a:ln>
        </p:spPr>
      </p:sp>
      <p:sp>
        <p:nvSpPr>
          <p:cNvPr id="7" name="Text 4"/>
          <p:cNvSpPr/>
          <p:nvPr/>
        </p:nvSpPr>
        <p:spPr>
          <a:xfrm>
            <a:off x="971074" y="2007394"/>
            <a:ext cx="2535555" cy="316944"/>
          </a:xfrm>
          <a:prstGeom prst="rect">
            <a:avLst/>
          </a:prstGeom>
          <a:noFill/>
          <a:ln/>
        </p:spPr>
        <p:txBody>
          <a:bodyPr wrap="none" rtlCol="0" anchor="t"/>
          <a:lstStyle/>
          <a:p>
            <a:pPr marL="0" indent="0">
              <a:lnSpc>
                <a:spcPts val="2496"/>
              </a:lnSpc>
              <a:buNone/>
            </a:pPr>
            <a:r>
              <a:rPr lang="en-US" sz="1997" b="1" kern="0" spc="-60" dirty="0">
                <a:solidFill>
                  <a:srgbClr val="E5E0DF"/>
                </a:solidFill>
                <a:latin typeface="Inter" pitchFamily="34" charset="0"/>
                <a:ea typeface="Inter" pitchFamily="34" charset="-122"/>
                <a:cs typeface="Inter" pitchFamily="34" charset="-120"/>
              </a:rPr>
              <a:t>Invoice Generation</a:t>
            </a:r>
            <a:endParaRPr lang="en-US" sz="1997" dirty="0"/>
          </a:p>
        </p:txBody>
      </p:sp>
      <p:sp>
        <p:nvSpPr>
          <p:cNvPr id="8" name="Text 5"/>
          <p:cNvSpPr/>
          <p:nvPr/>
        </p:nvSpPr>
        <p:spPr>
          <a:xfrm>
            <a:off x="971074" y="2446020"/>
            <a:ext cx="4203621" cy="2434590"/>
          </a:xfrm>
          <a:prstGeom prst="rect">
            <a:avLst/>
          </a:prstGeom>
          <a:noFill/>
          <a:ln/>
        </p:spPr>
        <p:txBody>
          <a:bodyPr wrap="square" rtlCol="0" anchor="t"/>
          <a:lstStyle/>
          <a:p>
            <a:pPr marL="0" indent="0">
              <a:lnSpc>
                <a:spcPts val="2396"/>
              </a:lnSpc>
              <a:buNone/>
            </a:pPr>
            <a:r>
              <a:rPr lang="en-US" sz="1597" kern="0" spc="-32" dirty="0">
                <a:solidFill>
                  <a:srgbClr val="E5E0DF"/>
                </a:solidFill>
                <a:latin typeface="Inter" pitchFamily="34" charset="0"/>
                <a:ea typeface="Inter" pitchFamily="34" charset="-122"/>
                <a:cs typeface="Inter" pitchFamily="34" charset="-120"/>
              </a:rPr>
              <a:t>Billing software must be able to create professional invoices. These invoices should include a customer's name, address, and billing information. Invoices should also itemize the products or services purchased, along with their prices and quantities. The software should allow users to customize the invoice template to match their branding.</a:t>
            </a:r>
            <a:endParaRPr lang="en-US" sz="1597" dirty="0"/>
          </a:p>
        </p:txBody>
      </p:sp>
      <p:sp>
        <p:nvSpPr>
          <p:cNvPr id="12" name="Shape 9"/>
          <p:cNvSpPr/>
          <p:nvPr/>
        </p:nvSpPr>
        <p:spPr>
          <a:xfrm>
            <a:off x="760690" y="5293757"/>
            <a:ext cx="9451419" cy="2076688"/>
          </a:xfrm>
          <a:prstGeom prst="roundRect">
            <a:avLst>
              <a:gd name="adj" fmla="val 4396"/>
            </a:avLst>
          </a:prstGeom>
          <a:solidFill>
            <a:srgbClr val="110080"/>
          </a:solidFill>
          <a:ln w="7620">
            <a:solidFill>
              <a:srgbClr val="2A1999"/>
            </a:solidFill>
            <a:prstDash val="solid"/>
          </a:ln>
        </p:spPr>
      </p:sp>
      <p:sp>
        <p:nvSpPr>
          <p:cNvPr id="13" name="Text 10"/>
          <p:cNvSpPr/>
          <p:nvPr/>
        </p:nvSpPr>
        <p:spPr>
          <a:xfrm>
            <a:off x="971074" y="5504140"/>
            <a:ext cx="2806422" cy="316944"/>
          </a:xfrm>
          <a:prstGeom prst="rect">
            <a:avLst/>
          </a:prstGeom>
          <a:noFill/>
          <a:ln/>
        </p:spPr>
        <p:txBody>
          <a:bodyPr wrap="none" rtlCol="0" anchor="t"/>
          <a:lstStyle/>
          <a:p>
            <a:pPr marL="0" indent="0">
              <a:lnSpc>
                <a:spcPts val="2496"/>
              </a:lnSpc>
              <a:buNone/>
            </a:pPr>
            <a:r>
              <a:rPr lang="en-US" sz="1997" b="1" kern="0" spc="-60" dirty="0">
                <a:solidFill>
                  <a:srgbClr val="E5E0DF"/>
                </a:solidFill>
                <a:latin typeface="Inter" pitchFamily="34" charset="0"/>
                <a:ea typeface="Inter" pitchFamily="34" charset="-122"/>
                <a:cs typeface="Inter" pitchFamily="34" charset="-120"/>
              </a:rPr>
              <a:t>Reporting and Analytics</a:t>
            </a:r>
            <a:endParaRPr lang="en-US" sz="1997" dirty="0"/>
          </a:p>
        </p:txBody>
      </p:sp>
      <p:sp>
        <p:nvSpPr>
          <p:cNvPr id="14" name="Text 11"/>
          <p:cNvSpPr/>
          <p:nvPr/>
        </p:nvSpPr>
        <p:spPr>
          <a:xfrm>
            <a:off x="971074" y="5942767"/>
            <a:ext cx="9030653" cy="1217295"/>
          </a:xfrm>
          <a:prstGeom prst="rect">
            <a:avLst/>
          </a:prstGeom>
          <a:noFill/>
          <a:ln/>
        </p:spPr>
        <p:txBody>
          <a:bodyPr wrap="square" rtlCol="0" anchor="t"/>
          <a:lstStyle/>
          <a:p>
            <a:pPr marL="0" indent="0">
              <a:lnSpc>
                <a:spcPts val="2396"/>
              </a:lnSpc>
              <a:buNone/>
            </a:pPr>
            <a:r>
              <a:rPr lang="en-US" sz="1597" kern="0" spc="-32" dirty="0">
                <a:solidFill>
                  <a:srgbClr val="E5E0DF"/>
                </a:solidFill>
                <a:latin typeface="Inter" pitchFamily="34" charset="0"/>
                <a:ea typeface="Inter" pitchFamily="34" charset="-122"/>
                <a:cs typeface="Inter" pitchFamily="34" charset="-120"/>
              </a:rPr>
              <a:t>Billing software should provide detailed reports and analytics on sales, revenue, and expenses. These reports can help businesses understand their financial performance and make informed decisions. The software should offer customizable reporting options, allowing users to analyze data based on specific criteria.</a:t>
            </a:r>
            <a:endParaRPr lang="en-US" sz="159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0433"/>
          </a:xfrm>
          <a:prstGeom prst="rect">
            <a:avLst/>
          </a:prstGeom>
          <a:solidFill>
            <a:srgbClr val="272525"/>
          </a:solidFill>
          <a:ln/>
        </p:spPr>
      </p:sp>
      <p:sp>
        <p:nvSpPr>
          <p:cNvPr id="4" name="Text 2"/>
          <p:cNvSpPr/>
          <p:nvPr/>
        </p:nvSpPr>
        <p:spPr>
          <a:xfrm>
            <a:off x="3616643" y="428149"/>
            <a:ext cx="4309110" cy="486608"/>
          </a:xfrm>
          <a:prstGeom prst="rect">
            <a:avLst/>
          </a:prstGeom>
          <a:noFill/>
          <a:ln/>
        </p:spPr>
        <p:txBody>
          <a:bodyPr wrap="none" rtlCol="0" anchor="t"/>
          <a:lstStyle/>
          <a:p>
            <a:pPr marL="0" indent="0">
              <a:lnSpc>
                <a:spcPts val="3832"/>
              </a:lnSpc>
              <a:buNone/>
            </a:pPr>
            <a:r>
              <a:rPr lang="en-US" sz="3065" b="1" kern="0" spc="-92" dirty="0">
                <a:solidFill>
                  <a:srgbClr val="FFFFFF"/>
                </a:solidFill>
                <a:latin typeface="Inter" pitchFamily="34" charset="0"/>
                <a:ea typeface="Inter" pitchFamily="34" charset="-122"/>
                <a:cs typeface="Inter" pitchFamily="34" charset="-120"/>
              </a:rPr>
              <a:t>Reporting and Analytics</a:t>
            </a:r>
            <a:endParaRPr lang="en-US" sz="3065" dirty="0"/>
          </a:p>
        </p:txBody>
      </p:sp>
      <p:sp>
        <p:nvSpPr>
          <p:cNvPr id="5" name="Text 3"/>
          <p:cNvSpPr/>
          <p:nvPr/>
        </p:nvSpPr>
        <p:spPr>
          <a:xfrm>
            <a:off x="3616643" y="1226106"/>
            <a:ext cx="7396996" cy="700802"/>
          </a:xfrm>
          <a:prstGeom prst="rect">
            <a:avLst/>
          </a:prstGeom>
          <a:noFill/>
          <a:ln/>
        </p:spPr>
        <p:txBody>
          <a:bodyPr wrap="square" rtlCol="0" anchor="t"/>
          <a:lstStyle/>
          <a:p>
            <a:pPr marL="0" indent="0">
              <a:lnSpc>
                <a:spcPts val="1839"/>
              </a:lnSpc>
              <a:buNone/>
            </a:pPr>
            <a:r>
              <a:rPr lang="en-US" sz="1226" kern="0" spc="-25" dirty="0">
                <a:solidFill>
                  <a:srgbClr val="E5E0DF"/>
                </a:solidFill>
                <a:latin typeface="Inter" pitchFamily="34" charset="0"/>
                <a:ea typeface="Inter" pitchFamily="34" charset="-122"/>
                <a:cs typeface="Inter" pitchFamily="34" charset="-120"/>
              </a:rPr>
              <a:t>Billing software offers robust reporting and analytics capabilities, providing valuable insights into your business performance. By analyzing data on invoices, payments, and customer behavior, you can gain a comprehensive understanding of your financial health, identify trends, and make informed decisions.</a:t>
            </a:r>
            <a:endParaRPr lang="en-US" sz="1226" dirty="0"/>
          </a:p>
        </p:txBody>
      </p:sp>
      <p:pic>
        <p:nvPicPr>
          <p:cNvPr id="6" name="Image 0" descr="preencoded.png"/>
          <p:cNvPicPr>
            <a:picLocks noChangeAspect="1"/>
          </p:cNvPicPr>
          <p:nvPr/>
        </p:nvPicPr>
        <p:blipFill>
          <a:blip r:embed="rId3"/>
          <a:stretch>
            <a:fillRect/>
          </a:stretch>
        </p:blipFill>
        <p:spPr>
          <a:xfrm>
            <a:off x="4855607" y="2102048"/>
            <a:ext cx="1220391" cy="1582222"/>
          </a:xfrm>
          <a:prstGeom prst="rect">
            <a:avLst/>
          </a:prstGeom>
        </p:spPr>
      </p:pic>
      <p:sp>
        <p:nvSpPr>
          <p:cNvPr id="7" name="Text 4"/>
          <p:cNvSpPr/>
          <p:nvPr/>
        </p:nvSpPr>
        <p:spPr>
          <a:xfrm>
            <a:off x="5421035" y="2961084"/>
            <a:ext cx="89416" cy="291941"/>
          </a:xfrm>
          <a:prstGeom prst="rect">
            <a:avLst/>
          </a:prstGeom>
          <a:noFill/>
          <a:ln/>
        </p:spPr>
        <p:txBody>
          <a:bodyPr wrap="none" rtlCol="0" anchor="t"/>
          <a:lstStyle/>
          <a:p>
            <a:pPr marL="0" indent="0" algn="ctr">
              <a:lnSpc>
                <a:spcPts val="2299"/>
              </a:lnSpc>
              <a:buNone/>
            </a:pPr>
            <a:r>
              <a:rPr lang="en-US" sz="1533" b="1" kern="0" spc="-46" dirty="0">
                <a:solidFill>
                  <a:srgbClr val="E5E0DF"/>
                </a:solidFill>
                <a:latin typeface="Inter" pitchFamily="34" charset="0"/>
                <a:ea typeface="Inter" pitchFamily="34" charset="-122"/>
                <a:cs typeface="Inter" pitchFamily="34" charset="-120"/>
              </a:rPr>
              <a:t>1</a:t>
            </a:r>
            <a:endParaRPr lang="en-US" sz="1533" dirty="0"/>
          </a:p>
        </p:txBody>
      </p:sp>
      <p:sp>
        <p:nvSpPr>
          <p:cNvPr id="8" name="Text 5"/>
          <p:cNvSpPr/>
          <p:nvPr/>
        </p:nvSpPr>
        <p:spPr>
          <a:xfrm>
            <a:off x="6231612" y="2374463"/>
            <a:ext cx="1946553" cy="243245"/>
          </a:xfrm>
          <a:prstGeom prst="rect">
            <a:avLst/>
          </a:prstGeom>
          <a:noFill/>
          <a:ln/>
        </p:spPr>
        <p:txBody>
          <a:bodyPr wrap="none" rtlCol="0" anchor="t"/>
          <a:lstStyle/>
          <a:p>
            <a:pPr marL="0" indent="0" algn="l">
              <a:lnSpc>
                <a:spcPts val="1916"/>
              </a:lnSpc>
              <a:buNone/>
            </a:pPr>
            <a:r>
              <a:rPr lang="en-US" sz="1533" b="1" kern="0" spc="-46" dirty="0">
                <a:solidFill>
                  <a:srgbClr val="E5E0DF"/>
                </a:solidFill>
                <a:latin typeface="Inter" pitchFamily="34" charset="0"/>
                <a:ea typeface="Inter" pitchFamily="34" charset="-122"/>
                <a:cs typeface="Inter" pitchFamily="34" charset="-120"/>
              </a:rPr>
              <a:t>Detailed Reports</a:t>
            </a:r>
            <a:endParaRPr lang="en-US" sz="1533" dirty="0"/>
          </a:p>
        </p:txBody>
      </p:sp>
      <p:sp>
        <p:nvSpPr>
          <p:cNvPr id="9" name="Text 6"/>
          <p:cNvSpPr/>
          <p:nvPr/>
        </p:nvSpPr>
        <p:spPr>
          <a:xfrm>
            <a:off x="6231612" y="2711053"/>
            <a:ext cx="4626412" cy="700802"/>
          </a:xfrm>
          <a:prstGeom prst="rect">
            <a:avLst/>
          </a:prstGeom>
          <a:noFill/>
          <a:ln/>
        </p:spPr>
        <p:txBody>
          <a:bodyPr wrap="square" rtlCol="0" anchor="t"/>
          <a:lstStyle/>
          <a:p>
            <a:pPr marL="0" indent="0" algn="l">
              <a:lnSpc>
                <a:spcPts val="1839"/>
              </a:lnSpc>
              <a:buNone/>
            </a:pPr>
            <a:r>
              <a:rPr lang="en-US" sz="1226" kern="0" spc="-25" dirty="0">
                <a:solidFill>
                  <a:srgbClr val="E5E0DF"/>
                </a:solidFill>
                <a:latin typeface="Inter" pitchFamily="34" charset="0"/>
                <a:ea typeface="Inter" pitchFamily="34" charset="-122"/>
                <a:cs typeface="Inter" pitchFamily="34" charset="-120"/>
              </a:rPr>
              <a:t>Generate reports on sales, revenue, expenses, and customer activity, providing granular insights into your business performance.</a:t>
            </a:r>
            <a:endParaRPr lang="en-US" sz="1226" dirty="0"/>
          </a:p>
        </p:txBody>
      </p:sp>
      <p:sp>
        <p:nvSpPr>
          <p:cNvPr id="10" name="Shape 7"/>
          <p:cNvSpPr/>
          <p:nvPr/>
        </p:nvSpPr>
        <p:spPr>
          <a:xfrm>
            <a:off x="6114812" y="3687991"/>
            <a:ext cx="4860012" cy="15538"/>
          </a:xfrm>
          <a:prstGeom prst="roundRect">
            <a:avLst>
              <a:gd name="adj" fmla="val 451004"/>
            </a:avLst>
          </a:prstGeom>
          <a:solidFill>
            <a:srgbClr val="2A1999"/>
          </a:solidFill>
          <a:ln/>
        </p:spPr>
      </p:sp>
      <p:pic>
        <p:nvPicPr>
          <p:cNvPr id="11" name="Image 1" descr="preencoded.png"/>
          <p:cNvPicPr>
            <a:picLocks noChangeAspect="1"/>
          </p:cNvPicPr>
          <p:nvPr/>
        </p:nvPicPr>
        <p:blipFill>
          <a:blip r:embed="rId4"/>
          <a:stretch>
            <a:fillRect/>
          </a:stretch>
        </p:blipFill>
        <p:spPr>
          <a:xfrm>
            <a:off x="4245293" y="3723084"/>
            <a:ext cx="2440900" cy="1582222"/>
          </a:xfrm>
          <a:prstGeom prst="rect">
            <a:avLst/>
          </a:prstGeom>
        </p:spPr>
      </p:pic>
      <p:sp>
        <p:nvSpPr>
          <p:cNvPr id="12" name="Text 8"/>
          <p:cNvSpPr/>
          <p:nvPr/>
        </p:nvSpPr>
        <p:spPr>
          <a:xfrm>
            <a:off x="5407343" y="4368165"/>
            <a:ext cx="116800" cy="291941"/>
          </a:xfrm>
          <a:prstGeom prst="rect">
            <a:avLst/>
          </a:prstGeom>
          <a:noFill/>
          <a:ln/>
        </p:spPr>
        <p:txBody>
          <a:bodyPr wrap="none" rtlCol="0" anchor="t"/>
          <a:lstStyle/>
          <a:p>
            <a:pPr marL="0" indent="0" algn="ctr">
              <a:lnSpc>
                <a:spcPts val="2299"/>
              </a:lnSpc>
              <a:buNone/>
            </a:pPr>
            <a:r>
              <a:rPr lang="en-US" sz="1533" b="1" kern="0" spc="-46" dirty="0">
                <a:solidFill>
                  <a:srgbClr val="E5E0DF"/>
                </a:solidFill>
                <a:latin typeface="Inter" pitchFamily="34" charset="0"/>
                <a:ea typeface="Inter" pitchFamily="34" charset="-122"/>
                <a:cs typeface="Inter" pitchFamily="34" charset="-120"/>
              </a:rPr>
              <a:t>2</a:t>
            </a:r>
            <a:endParaRPr lang="en-US" sz="1533" dirty="0"/>
          </a:p>
        </p:txBody>
      </p:sp>
      <p:sp>
        <p:nvSpPr>
          <p:cNvPr id="13" name="Text 9"/>
          <p:cNvSpPr/>
          <p:nvPr/>
        </p:nvSpPr>
        <p:spPr>
          <a:xfrm>
            <a:off x="6841807" y="3995499"/>
            <a:ext cx="1946553" cy="243245"/>
          </a:xfrm>
          <a:prstGeom prst="rect">
            <a:avLst/>
          </a:prstGeom>
          <a:noFill/>
          <a:ln/>
        </p:spPr>
        <p:txBody>
          <a:bodyPr wrap="none" rtlCol="0" anchor="t"/>
          <a:lstStyle/>
          <a:p>
            <a:pPr marL="0" indent="0" algn="l">
              <a:lnSpc>
                <a:spcPts val="1916"/>
              </a:lnSpc>
              <a:buNone/>
            </a:pPr>
            <a:r>
              <a:rPr lang="en-US" sz="1533" b="1" kern="0" spc="-46" dirty="0">
                <a:solidFill>
                  <a:srgbClr val="E5E0DF"/>
                </a:solidFill>
                <a:latin typeface="Inter" pitchFamily="34" charset="0"/>
                <a:ea typeface="Inter" pitchFamily="34" charset="-122"/>
                <a:cs typeface="Inter" pitchFamily="34" charset="-120"/>
              </a:rPr>
              <a:t>Trend Analysis</a:t>
            </a:r>
            <a:endParaRPr lang="en-US" sz="1533" dirty="0"/>
          </a:p>
        </p:txBody>
      </p:sp>
      <p:sp>
        <p:nvSpPr>
          <p:cNvPr id="14" name="Text 10"/>
          <p:cNvSpPr/>
          <p:nvPr/>
        </p:nvSpPr>
        <p:spPr>
          <a:xfrm>
            <a:off x="6841807" y="4332089"/>
            <a:ext cx="4016216" cy="700802"/>
          </a:xfrm>
          <a:prstGeom prst="rect">
            <a:avLst/>
          </a:prstGeom>
          <a:noFill/>
          <a:ln/>
        </p:spPr>
        <p:txBody>
          <a:bodyPr wrap="square" rtlCol="0" anchor="t"/>
          <a:lstStyle/>
          <a:p>
            <a:pPr marL="0" indent="0" algn="l">
              <a:lnSpc>
                <a:spcPts val="1839"/>
              </a:lnSpc>
              <a:buNone/>
            </a:pPr>
            <a:r>
              <a:rPr lang="en-US" sz="1226" kern="0" spc="-25" dirty="0">
                <a:solidFill>
                  <a:srgbClr val="E5E0DF"/>
                </a:solidFill>
                <a:latin typeface="Inter" pitchFamily="34" charset="0"/>
                <a:ea typeface="Inter" pitchFamily="34" charset="-122"/>
                <a:cs typeface="Inter" pitchFamily="34" charset="-120"/>
              </a:rPr>
              <a:t>Identify patterns and trends in your billing data, helping you forecast future revenue, predict customer needs, and optimize pricing strategies.</a:t>
            </a:r>
            <a:endParaRPr lang="en-US" sz="1226" dirty="0"/>
          </a:p>
        </p:txBody>
      </p:sp>
      <p:sp>
        <p:nvSpPr>
          <p:cNvPr id="15" name="Shape 11"/>
          <p:cNvSpPr/>
          <p:nvPr/>
        </p:nvSpPr>
        <p:spPr>
          <a:xfrm>
            <a:off x="6725007" y="5309027"/>
            <a:ext cx="4249817" cy="15538"/>
          </a:xfrm>
          <a:prstGeom prst="roundRect">
            <a:avLst>
              <a:gd name="adj" fmla="val 451004"/>
            </a:avLst>
          </a:prstGeom>
          <a:solidFill>
            <a:srgbClr val="2A1999"/>
          </a:solidFill>
          <a:ln/>
        </p:spPr>
      </p:sp>
      <p:pic>
        <p:nvPicPr>
          <p:cNvPr id="16" name="Image 2" descr="preencoded.png"/>
          <p:cNvPicPr>
            <a:picLocks noChangeAspect="1"/>
          </p:cNvPicPr>
          <p:nvPr/>
        </p:nvPicPr>
        <p:blipFill>
          <a:blip r:embed="rId5"/>
          <a:stretch>
            <a:fillRect/>
          </a:stretch>
        </p:blipFill>
        <p:spPr>
          <a:xfrm>
            <a:off x="3635097" y="5344120"/>
            <a:ext cx="3661410" cy="1582222"/>
          </a:xfrm>
          <a:prstGeom prst="rect">
            <a:avLst/>
          </a:prstGeom>
        </p:spPr>
      </p:pic>
      <p:sp>
        <p:nvSpPr>
          <p:cNvPr id="17" name="Text 12"/>
          <p:cNvSpPr/>
          <p:nvPr/>
        </p:nvSpPr>
        <p:spPr>
          <a:xfrm>
            <a:off x="5404485" y="5989201"/>
            <a:ext cx="122515" cy="291941"/>
          </a:xfrm>
          <a:prstGeom prst="rect">
            <a:avLst/>
          </a:prstGeom>
          <a:noFill/>
          <a:ln/>
        </p:spPr>
        <p:txBody>
          <a:bodyPr wrap="none" rtlCol="0" anchor="t"/>
          <a:lstStyle/>
          <a:p>
            <a:pPr marL="0" indent="0" algn="ctr">
              <a:lnSpc>
                <a:spcPts val="2299"/>
              </a:lnSpc>
              <a:buNone/>
            </a:pPr>
            <a:r>
              <a:rPr lang="en-US" sz="1533" b="1" kern="0" spc="-46" dirty="0">
                <a:solidFill>
                  <a:srgbClr val="E5E0DF"/>
                </a:solidFill>
                <a:latin typeface="Inter" pitchFamily="34" charset="0"/>
                <a:ea typeface="Inter" pitchFamily="34" charset="-122"/>
                <a:cs typeface="Inter" pitchFamily="34" charset="-120"/>
              </a:rPr>
              <a:t>3</a:t>
            </a:r>
            <a:endParaRPr lang="en-US" sz="1533" dirty="0"/>
          </a:p>
        </p:txBody>
      </p:sp>
      <p:sp>
        <p:nvSpPr>
          <p:cNvPr id="18" name="Text 13"/>
          <p:cNvSpPr/>
          <p:nvPr/>
        </p:nvSpPr>
        <p:spPr>
          <a:xfrm>
            <a:off x="7452122" y="5499735"/>
            <a:ext cx="1946553" cy="243245"/>
          </a:xfrm>
          <a:prstGeom prst="rect">
            <a:avLst/>
          </a:prstGeom>
          <a:noFill/>
          <a:ln/>
        </p:spPr>
        <p:txBody>
          <a:bodyPr wrap="none" rtlCol="0" anchor="t"/>
          <a:lstStyle/>
          <a:p>
            <a:pPr marL="0" indent="0" algn="l">
              <a:lnSpc>
                <a:spcPts val="1916"/>
              </a:lnSpc>
              <a:buNone/>
            </a:pPr>
            <a:r>
              <a:rPr lang="en-US" sz="1533" b="1" kern="0" spc="-46" dirty="0">
                <a:solidFill>
                  <a:srgbClr val="E5E0DF"/>
                </a:solidFill>
                <a:latin typeface="Inter" pitchFamily="34" charset="0"/>
                <a:ea typeface="Inter" pitchFamily="34" charset="-122"/>
                <a:cs typeface="Inter" pitchFamily="34" charset="-120"/>
              </a:rPr>
              <a:t>Customer Insights</a:t>
            </a:r>
            <a:endParaRPr lang="en-US" sz="1533" dirty="0"/>
          </a:p>
        </p:txBody>
      </p:sp>
      <p:sp>
        <p:nvSpPr>
          <p:cNvPr id="19" name="Text 14"/>
          <p:cNvSpPr/>
          <p:nvPr/>
        </p:nvSpPr>
        <p:spPr>
          <a:xfrm>
            <a:off x="7452122" y="5836325"/>
            <a:ext cx="3405902" cy="934403"/>
          </a:xfrm>
          <a:prstGeom prst="rect">
            <a:avLst/>
          </a:prstGeom>
          <a:noFill/>
          <a:ln/>
        </p:spPr>
        <p:txBody>
          <a:bodyPr wrap="square" rtlCol="0" anchor="t"/>
          <a:lstStyle/>
          <a:p>
            <a:pPr marL="0" indent="0" algn="l">
              <a:lnSpc>
                <a:spcPts val="1839"/>
              </a:lnSpc>
              <a:buNone/>
            </a:pPr>
            <a:r>
              <a:rPr lang="en-US" sz="1226" kern="0" spc="-25" dirty="0">
                <a:solidFill>
                  <a:srgbClr val="E5E0DF"/>
                </a:solidFill>
                <a:latin typeface="Inter" pitchFamily="34" charset="0"/>
                <a:ea typeface="Inter" pitchFamily="34" charset="-122"/>
                <a:cs typeface="Inter" pitchFamily="34" charset="-120"/>
              </a:rPr>
              <a:t>Gain insights into customer behavior, understand their payment patterns, and identify opportunities for targeted marketing and customer retention efforts.</a:t>
            </a:r>
            <a:endParaRPr lang="en-US" sz="1226" dirty="0"/>
          </a:p>
        </p:txBody>
      </p:sp>
      <p:sp>
        <p:nvSpPr>
          <p:cNvPr id="20" name="Text 15"/>
          <p:cNvSpPr/>
          <p:nvPr/>
        </p:nvSpPr>
        <p:spPr>
          <a:xfrm>
            <a:off x="3616643" y="7101483"/>
            <a:ext cx="7396996" cy="700802"/>
          </a:xfrm>
          <a:prstGeom prst="rect">
            <a:avLst/>
          </a:prstGeom>
          <a:noFill/>
          <a:ln/>
        </p:spPr>
        <p:txBody>
          <a:bodyPr wrap="square" rtlCol="0" anchor="t"/>
          <a:lstStyle/>
          <a:p>
            <a:pPr marL="0" indent="0">
              <a:lnSpc>
                <a:spcPts val="1839"/>
              </a:lnSpc>
              <a:buNone/>
            </a:pPr>
            <a:r>
              <a:rPr lang="en-US" sz="1226" kern="0" spc="-25" dirty="0">
                <a:solidFill>
                  <a:srgbClr val="E5E0DF"/>
                </a:solidFill>
                <a:latin typeface="Inter" pitchFamily="34" charset="0"/>
                <a:ea typeface="Inter" pitchFamily="34" charset="-122"/>
                <a:cs typeface="Inter" pitchFamily="34" charset="-120"/>
              </a:rPr>
              <a:t>These insights allow you to optimize your billing processes, improve customer satisfaction, and drive overall business growth. You can also integrate reporting and analytics with your existing business intelligence tools, creating a unified view of your data and enabling more strategic decision-making.</a:t>
            </a:r>
            <a:endParaRPr lang="en-US" sz="122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txBody>
          <a:bodyPr/>
          <a:lstStyle/>
          <a:p>
            <a:endParaRPr lang="en-IN" dirty="0"/>
          </a:p>
        </p:txBody>
      </p:sp>
      <p:sp>
        <p:nvSpPr>
          <p:cNvPr id="4" name="Text 2"/>
          <p:cNvSpPr/>
          <p:nvPr/>
        </p:nvSpPr>
        <p:spPr>
          <a:xfrm>
            <a:off x="2037993" y="871061"/>
            <a:ext cx="913447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Python Libraries for Billing Software</a:t>
            </a:r>
            <a:endParaRPr lang="en-US" sz="4374" dirty="0"/>
          </a:p>
        </p:txBody>
      </p:sp>
      <p:sp>
        <p:nvSpPr>
          <p:cNvPr id="5" name="Shape 3"/>
          <p:cNvSpPr/>
          <p:nvPr/>
        </p:nvSpPr>
        <p:spPr>
          <a:xfrm>
            <a:off x="2037993" y="2259687"/>
            <a:ext cx="499943" cy="499943"/>
          </a:xfrm>
          <a:prstGeom prst="roundRect">
            <a:avLst>
              <a:gd name="adj" fmla="val 20000"/>
            </a:avLst>
          </a:prstGeom>
          <a:solidFill>
            <a:srgbClr val="110080"/>
          </a:solidFill>
          <a:ln w="7620">
            <a:solidFill>
              <a:srgbClr val="2A1999"/>
            </a:solidFill>
            <a:prstDash val="solid"/>
          </a:ln>
        </p:spPr>
      </p:sp>
      <p:sp>
        <p:nvSpPr>
          <p:cNvPr id="6" name="Text 4"/>
          <p:cNvSpPr/>
          <p:nvPr/>
        </p:nvSpPr>
        <p:spPr>
          <a:xfrm>
            <a:off x="2211348" y="2343031"/>
            <a:ext cx="153114" cy="333256"/>
          </a:xfrm>
          <a:prstGeom prst="rect">
            <a:avLst/>
          </a:prstGeom>
          <a:noFill/>
          <a:ln/>
        </p:spPr>
        <p:txBody>
          <a:bodyPr wrap="none" rtlCol="0" anchor="t"/>
          <a:lstStyle/>
          <a:p>
            <a:pPr marL="0" indent="0" algn="ctr">
              <a:lnSpc>
                <a:spcPts val="2624"/>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2259687"/>
            <a:ext cx="2777490" cy="347186"/>
          </a:xfrm>
          <a:prstGeom prst="rect">
            <a:avLst/>
          </a:prstGeom>
          <a:noFill/>
          <a:ln/>
        </p:spPr>
        <p:txBody>
          <a:bodyPr wrap="none" rtlCol="0" anchor="t"/>
          <a:lstStyle/>
          <a:p>
            <a:pPr marL="0" indent="0">
              <a:lnSpc>
                <a:spcPts val="2734"/>
              </a:lnSpc>
              <a:buNone/>
            </a:pPr>
            <a:r>
              <a:rPr lang="en-US" sz="2187" b="1" kern="0" spc="-66" dirty="0" err="1">
                <a:solidFill>
                  <a:srgbClr val="E5E0DF"/>
                </a:solidFill>
                <a:latin typeface="Inter" pitchFamily="34" charset="0"/>
                <a:ea typeface="Inter" pitchFamily="34" charset="-122"/>
              </a:rPr>
              <a:t>Tkinter</a:t>
            </a:r>
            <a:endParaRPr lang="en-US" sz="2187" dirty="0"/>
          </a:p>
        </p:txBody>
      </p:sp>
      <p:sp>
        <p:nvSpPr>
          <p:cNvPr id="14" name="Text 12"/>
          <p:cNvSpPr/>
          <p:nvPr/>
        </p:nvSpPr>
        <p:spPr>
          <a:xfrm>
            <a:off x="2183011" y="5295067"/>
            <a:ext cx="209788" cy="333256"/>
          </a:xfrm>
          <a:prstGeom prst="rect">
            <a:avLst/>
          </a:prstGeom>
          <a:noFill/>
          <a:ln/>
        </p:spPr>
        <p:txBody>
          <a:bodyPr wrap="none" rtlCol="0" anchor="t"/>
          <a:lstStyle/>
          <a:p>
            <a:pPr marL="0" indent="0" algn="ctr">
              <a:lnSpc>
                <a:spcPts val="2624"/>
              </a:lnSpc>
              <a:buNone/>
            </a:pPr>
            <a:endParaRPr lang="en-US" sz="2624" dirty="0"/>
          </a:p>
        </p:txBody>
      </p:sp>
      <p:sp>
        <p:nvSpPr>
          <p:cNvPr id="16" name="Text 14"/>
          <p:cNvSpPr/>
          <p:nvPr/>
        </p:nvSpPr>
        <p:spPr>
          <a:xfrm>
            <a:off x="2037992" y="2984421"/>
            <a:ext cx="9134475" cy="4126384"/>
          </a:xfrm>
          <a:prstGeom prst="rect">
            <a:avLst/>
          </a:prstGeom>
          <a:noFill/>
          <a:ln/>
        </p:spPr>
        <p:txBody>
          <a:bodyPr wrap="square" rtlCol="0" anchor="t"/>
          <a:lstStyle/>
          <a:p>
            <a:pPr>
              <a:lnSpc>
                <a:spcPts val="2624"/>
              </a:lnSpc>
            </a:pPr>
            <a:r>
              <a:rPr lang="en-US" sz="1750" kern="0" spc="-35" dirty="0">
                <a:solidFill>
                  <a:srgbClr val="E5E0DF"/>
                </a:solidFill>
                <a:latin typeface="Inter" pitchFamily="34" charset="0"/>
                <a:ea typeface="Inter" pitchFamily="34" charset="-122"/>
                <a:cs typeface="Inter" pitchFamily="34" charset="-120"/>
              </a:rPr>
              <a:t>The Billing software using python is a simple yet effective Python application designed to facilitate the </a:t>
            </a:r>
            <a:r>
              <a:rPr lang="en-US" sz="1750" kern="0" spc="-35" dirty="0">
                <a:solidFill>
                  <a:srgbClr val="E5E0DF"/>
                </a:solidFill>
                <a:latin typeface="Inter" pitchFamily="34" charset="0"/>
                <a:ea typeface="Inter" pitchFamily="34" charset="-122"/>
              </a:rPr>
              <a:t>billing process for grocery stores. Developed using the </a:t>
            </a: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 library, a standard GUI toolkit for Python, this project offers an intuitive graphical interface for both customers and store owners to manage transactions seamlessly.</a:t>
            </a:r>
          </a:p>
          <a:p>
            <a:pPr>
              <a:lnSpc>
                <a:spcPts val="2624"/>
              </a:lnSpc>
            </a:pPr>
            <a:endParaRPr lang="en-US" sz="1750" kern="0" spc="-35" dirty="0">
              <a:solidFill>
                <a:srgbClr val="E5E0DF"/>
              </a:solidFill>
              <a:latin typeface="Inter" pitchFamily="34" charset="0"/>
              <a:ea typeface="Inter" pitchFamily="34" charset="-122"/>
            </a:endParaRPr>
          </a:p>
          <a:p>
            <a:pPr>
              <a:lnSpc>
                <a:spcPts val="2624"/>
              </a:lnSpc>
            </a:pP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 is a graphical user interface (GUI) module for Python, allowing you to create desktop applications with ease. Here are the basic steps to get started with </a:t>
            </a: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a:t>
            </a:r>
          </a:p>
          <a:p>
            <a:pPr>
              <a:lnSpc>
                <a:spcPts val="2624"/>
              </a:lnSpc>
            </a:pPr>
            <a:endParaRPr lang="en-US" sz="1750" kern="0" spc="-35" dirty="0">
              <a:solidFill>
                <a:srgbClr val="E5E0DF"/>
              </a:solidFill>
              <a:latin typeface="Inter" pitchFamily="34" charset="0"/>
              <a:ea typeface="Inter" pitchFamily="34" charset="-122"/>
            </a:endParaRPr>
          </a:p>
          <a:p>
            <a:pPr>
              <a:lnSpc>
                <a:spcPts val="2624"/>
              </a:lnSpc>
            </a:pPr>
            <a:r>
              <a:rPr lang="en-US" sz="1750" kern="0" spc="-35" dirty="0">
                <a:solidFill>
                  <a:srgbClr val="E5E0DF"/>
                </a:solidFill>
                <a:latin typeface="Inter" pitchFamily="34" charset="0"/>
                <a:ea typeface="Inter" pitchFamily="34" charset="-122"/>
              </a:rPr>
              <a:t>Import the </a:t>
            </a: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 module:</a:t>
            </a:r>
          </a:p>
          <a:p>
            <a:pPr>
              <a:lnSpc>
                <a:spcPts val="2624"/>
              </a:lnSpc>
            </a:pPr>
            <a:r>
              <a:rPr lang="en-US" sz="1750" kern="0" spc="-35" dirty="0">
                <a:solidFill>
                  <a:srgbClr val="E5E0DF"/>
                </a:solidFill>
                <a:latin typeface="Inter" pitchFamily="34" charset="0"/>
                <a:ea typeface="Inter" pitchFamily="34" charset="-122"/>
              </a:rPr>
              <a:t>In Python 2.x, use import </a:t>
            </a: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a:t>
            </a:r>
          </a:p>
          <a:p>
            <a:pPr>
              <a:lnSpc>
                <a:spcPts val="2624"/>
              </a:lnSpc>
            </a:pPr>
            <a:r>
              <a:rPr lang="en-US" sz="1750" kern="0" spc="-35" dirty="0">
                <a:solidFill>
                  <a:srgbClr val="E5E0DF"/>
                </a:solidFill>
                <a:latin typeface="Inter" pitchFamily="34" charset="0"/>
                <a:ea typeface="Inter" pitchFamily="34" charset="-122"/>
              </a:rPr>
              <a:t>In Python 3.x, use import </a:t>
            </a:r>
            <a:r>
              <a:rPr lang="en-US" sz="1750" kern="0" spc="-35" dirty="0" err="1">
                <a:solidFill>
                  <a:srgbClr val="E5E0DF"/>
                </a:solidFill>
                <a:latin typeface="Inter" pitchFamily="34" charset="0"/>
                <a:ea typeface="Inter" pitchFamily="34" charset="-122"/>
              </a:rPr>
              <a:t>tkinter</a:t>
            </a:r>
            <a:r>
              <a:rPr lang="en-US" sz="1750" kern="0" spc="-35" dirty="0">
                <a:solidFill>
                  <a:srgbClr val="E5E0DF"/>
                </a:solidFill>
                <a:latin typeface="Inter" pitchFamily="34" charset="0"/>
                <a:ea typeface="Inter" pitchFamily="34" charset="-122"/>
              </a:rPr>
              <a:t>.</a:t>
            </a:r>
          </a:p>
          <a:p>
            <a:pPr marL="0" indent="0">
              <a:lnSpc>
                <a:spcPts val="2624"/>
              </a:lnSpc>
              <a:buNone/>
            </a:pPr>
            <a:endParaRPr lang="en-US" sz="1750" kern="0" spc="-35" dirty="0">
              <a:solidFill>
                <a:srgbClr val="E5E0DF"/>
              </a:solidFill>
              <a:latin typeface="Inter" pitchFamily="34" charset="0"/>
              <a:ea typeface="Inter" pitchFamily="34" charset="-122"/>
              <a:cs typeface="Inter" pitchFamily="34" charset="-12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1827</Words>
  <Application>Microsoft Office PowerPoint</Application>
  <PresentationFormat>Custom</PresentationFormat>
  <Paragraphs>139</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Consolas</vt:lpstr>
      <vt:lpstr>Inter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DILSHAD AHMAD</cp:lastModifiedBy>
  <cp:revision>8</cp:revision>
  <dcterms:created xsi:type="dcterms:W3CDTF">2024-06-19T23:27:12Z</dcterms:created>
  <dcterms:modified xsi:type="dcterms:W3CDTF">2024-06-20T04:30:49Z</dcterms:modified>
</cp:coreProperties>
</file>